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22" r:id="rId2"/>
    <p:sldMasterId id="2147483662" r:id="rId3"/>
    <p:sldMasterId id="2147483725" r:id="rId4"/>
  </p:sldMasterIdLst>
  <p:notesMasterIdLst>
    <p:notesMasterId r:id="rId78"/>
  </p:notesMasterIdLst>
  <p:handoutMasterIdLst>
    <p:handoutMasterId r:id="rId79"/>
  </p:handoutMasterIdLst>
  <p:sldIdLst>
    <p:sldId id="268" r:id="rId5"/>
    <p:sldId id="400" r:id="rId6"/>
    <p:sldId id="456" r:id="rId7"/>
    <p:sldId id="399" r:id="rId8"/>
    <p:sldId id="397" r:id="rId9"/>
    <p:sldId id="449" r:id="rId10"/>
    <p:sldId id="398" r:id="rId11"/>
    <p:sldId id="450" r:id="rId12"/>
    <p:sldId id="453" r:id="rId13"/>
    <p:sldId id="455" r:id="rId14"/>
    <p:sldId id="458" r:id="rId15"/>
    <p:sldId id="460" r:id="rId16"/>
    <p:sldId id="459" r:id="rId17"/>
    <p:sldId id="401" r:id="rId18"/>
    <p:sldId id="404" r:id="rId19"/>
    <p:sldId id="406" r:id="rId20"/>
    <p:sldId id="440" r:id="rId21"/>
    <p:sldId id="417" r:id="rId22"/>
    <p:sldId id="454" r:id="rId23"/>
    <p:sldId id="486" r:id="rId24"/>
    <p:sldId id="487" r:id="rId25"/>
    <p:sldId id="488" r:id="rId26"/>
    <p:sldId id="489" r:id="rId27"/>
    <p:sldId id="462" r:id="rId28"/>
    <p:sldId id="463" r:id="rId29"/>
    <p:sldId id="464" r:id="rId30"/>
    <p:sldId id="281" r:id="rId31"/>
    <p:sldId id="441" r:id="rId32"/>
    <p:sldId id="442" r:id="rId33"/>
    <p:sldId id="443" r:id="rId34"/>
    <p:sldId id="444" r:id="rId35"/>
    <p:sldId id="445" r:id="rId36"/>
    <p:sldId id="446" r:id="rId37"/>
    <p:sldId id="466" r:id="rId38"/>
    <p:sldId id="432" r:id="rId39"/>
    <p:sldId id="285" r:id="rId40"/>
    <p:sldId id="350" r:id="rId41"/>
    <p:sldId id="357" r:id="rId42"/>
    <p:sldId id="433" r:id="rId43"/>
    <p:sldId id="467" r:id="rId44"/>
    <p:sldId id="435" r:id="rId45"/>
    <p:sldId id="436" r:id="rId46"/>
    <p:sldId id="437" r:id="rId47"/>
    <p:sldId id="451" r:id="rId48"/>
    <p:sldId id="468" r:id="rId49"/>
    <p:sldId id="469" r:id="rId50"/>
    <p:sldId id="479" r:id="rId51"/>
    <p:sldId id="438" r:id="rId52"/>
    <p:sldId id="472" r:id="rId53"/>
    <p:sldId id="473" r:id="rId54"/>
    <p:sldId id="474" r:id="rId55"/>
    <p:sldId id="475" r:id="rId56"/>
    <p:sldId id="476" r:id="rId57"/>
    <p:sldId id="477" r:id="rId58"/>
    <p:sldId id="480" r:id="rId59"/>
    <p:sldId id="483" r:id="rId60"/>
    <p:sldId id="484" r:id="rId61"/>
    <p:sldId id="393" r:id="rId62"/>
    <p:sldId id="481" r:id="rId63"/>
    <p:sldId id="482" r:id="rId64"/>
    <p:sldId id="422" r:id="rId65"/>
    <p:sldId id="423" r:id="rId66"/>
    <p:sldId id="425" r:id="rId67"/>
    <p:sldId id="485" r:id="rId68"/>
    <p:sldId id="421" r:id="rId69"/>
    <p:sldId id="426" r:id="rId70"/>
    <p:sldId id="420" r:id="rId71"/>
    <p:sldId id="427" r:id="rId72"/>
    <p:sldId id="430" r:id="rId73"/>
    <p:sldId id="429" r:id="rId74"/>
    <p:sldId id="428" r:id="rId75"/>
    <p:sldId id="431" r:id="rId76"/>
    <p:sldId id="282" r:id="rId7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85731" autoAdjust="0"/>
  </p:normalViewPr>
  <p:slideViewPr>
    <p:cSldViewPr>
      <p:cViewPr>
        <p:scale>
          <a:sx n="100" d="100"/>
          <a:sy n="100" d="100"/>
        </p:scale>
        <p:origin x="1278" y="5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8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37A0C-9E06-409B-9BFF-3F53FFD409D3}" type="datetimeFigureOut">
              <a:rPr lang="de-AT" smtClean="0"/>
              <a:t>31.01.2015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5CE06-5B51-40BB-87CC-D55E9DC76BA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1516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1/31/2015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75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Get</a:t>
            </a:r>
          </a:p>
          <a:p>
            <a:pPr lvl="1"/>
            <a:r>
              <a:rPr lang="en-US" dirty="0" smtClean="0"/>
              <a:t>High CPU, Memory or Bandwidth</a:t>
            </a:r>
            <a:r>
              <a:rPr lang="en-US" baseline="0" dirty="0" smtClean="0"/>
              <a:t> Issues</a:t>
            </a:r>
            <a:endParaRPr lang="en-US" dirty="0" smtClean="0"/>
          </a:p>
          <a:p>
            <a:pPr lvl="1"/>
            <a:r>
              <a:rPr lang="en-US" dirty="0" smtClean="0"/>
              <a:t>Log files: GB’s of </a:t>
            </a:r>
            <a:r>
              <a:rPr lang="en-US" dirty="0" err="1" smtClean="0"/>
              <a:t>logfiles</a:t>
            </a:r>
            <a:r>
              <a:rPr lang="en-US" dirty="0" smtClean="0"/>
              <a:t> with 99.9% “useless”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AB4EE-189A-405B-B7A4-58D87FAC866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</a:t>
            </a:r>
            <a:r>
              <a:rPr lang="en-US" baseline="0" dirty="0" smtClean="0"/>
              <a:t> a dream where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should start by figuring out that</a:t>
            </a:r>
            <a:r>
              <a:rPr lang="en-US" baseline="0" dirty="0" smtClean="0"/>
              <a:t> we are all ONE TEAM working on a COMMON GOAL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this should be easy – BECAUSE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3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very expensive</a:t>
            </a:r>
            <a:r>
              <a:rPr lang="en-US" baseline="0" dirty="0" smtClean="0"/>
              <a:t> and we cant develop as many new cool products as we need to keep our jobs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INTERESTINGLY – its always the same problems we see out there that cause this pain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06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96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Improve collaboration between </a:t>
            </a:r>
            <a:br>
              <a:rPr lang="en-US" smtClean="0"/>
            </a:br>
            <a:r>
              <a:rPr lang="en-US" smtClean="0"/>
              <a:t>Developers and Operators and</a:t>
            </a:r>
          </a:p>
          <a:p>
            <a:r>
              <a:rPr lang="en-US" smtClean="0"/>
              <a:t>Stop wasting money</a:t>
            </a:r>
          </a:p>
          <a:p>
            <a:r>
              <a:rPr lang="en-US" smtClean="0"/>
              <a:t>Stop wasting time</a:t>
            </a:r>
          </a:p>
          <a:p>
            <a:r>
              <a:rPr lang="en-US" smtClean="0"/>
              <a:t>Stop frustrating people</a:t>
            </a:r>
          </a:p>
          <a:p>
            <a:r>
              <a:rPr lang="en-US" smtClean="0"/>
              <a:t>Start building great systems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27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smtClean="0"/>
              <a:t>It’s not</a:t>
            </a:r>
            <a:r>
              <a:rPr lang="en-US" i="0" baseline="0" smtClean="0"/>
              <a:t> a set of tools, or a standard, or something you can buy in a box and just apply it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37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DevOps is a</a:t>
            </a:r>
            <a:r>
              <a:rPr lang="en-US" baseline="0" smtClean="0"/>
              <a:t> soft skill – don’t focus on tools, focus on the practice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02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So what is</a:t>
            </a:r>
            <a:r>
              <a:rPr lang="en-US" baseline="0" smtClean="0"/>
              <a:t> it?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37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Everyone measures, everyone has their own measures, little</a:t>
            </a:r>
            <a:r>
              <a:rPr lang="en-US" baseline="0" smtClean="0"/>
              <a:t> to no sharing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618F-6964-47BB-B700-28AECCBB628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5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Status Quo that many development organizations still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21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Everyone measures, everyone has their own measures, little</a:t>
            </a:r>
            <a:r>
              <a:rPr lang="en-US" baseline="0" smtClean="0"/>
              <a:t> to no sharing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618F-6964-47BB-B700-28AECCBB628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34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The problem is that while we</a:t>
            </a:r>
            <a:r>
              <a:rPr lang="en-US" baseline="0" smtClean="0"/>
              <a:t> have done a pretty good job recently to improve production monitoring, we often lack that systematic approach in earlier stages of a deployment pipeline. Let’s take a quick look at such a pipeline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618F-6964-47BB-B700-28AECCBB628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7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25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78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The problem is that while we</a:t>
            </a:r>
            <a:r>
              <a:rPr lang="en-US" baseline="0" smtClean="0"/>
              <a:t> have done a pretty good job recently to improve production monitoring, we often lack that systematic approach in earlier stages of a deployment pipeline. Let’s take a quick look at such a pipeline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618F-6964-47BB-B700-28AECCBB628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76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– go start capturing and understanding</a:t>
            </a:r>
            <a:r>
              <a:rPr lang="en-US" baseline="0" dirty="0" smtClean="0"/>
              <a:t> the basics of these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8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smtClean="0"/>
              <a:t>Define metrics</a:t>
            </a:r>
          </a:p>
          <a:p>
            <a:r>
              <a:rPr lang="en-US" sz="1200" b="1" smtClean="0"/>
              <a:t>Make them part of stories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618F-6964-47BB-B700-28AECCBB628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32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Once we got those metrics defined – make sure everyone on the team</a:t>
            </a:r>
            <a:r>
              <a:rPr lang="en-US" baseline="0" smtClean="0"/>
              <a:t> understands what they mean, how they’re measured and what to do with them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Improve ability to judge and verify potential impact of new features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618F-6964-47BB-B700-28AECCBB628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14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easier get on the same table to discuss</a:t>
            </a:r>
            <a:r>
              <a:rPr lang="en-US" baseline="0" dirty="0" smtClean="0"/>
              <a:t> your 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14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Blaming somebody is then “fact/measure” based on facts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27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Do you find them in development,</a:t>
            </a:r>
            <a:r>
              <a:rPr lang="en-US" baseline="0" smtClean="0"/>
              <a:t> testing, or after the production deployment when your users are starting to hit your site?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618F-6964-47BB-B700-28AECCBB628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4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Do you find them in development,</a:t>
            </a:r>
            <a:r>
              <a:rPr lang="en-US" baseline="0" smtClean="0"/>
              <a:t> testing, or after the production deployment when your users are starting to hit your site?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618F-6964-47BB-B700-28AECCBB628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63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War Room</a:t>
            </a:r>
            <a:r>
              <a:rPr lang="en-US" baseline="0" dirty="0" smtClean="0"/>
              <a:t> as all other crazy stuff is canceled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48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</a:t>
            </a:r>
            <a:r>
              <a:rPr lang="en-US" baseline="0" dirty="0" smtClean="0"/>
              <a:t> time developers and testers see the world from a DIFFERENT POINT of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1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Nobody wants these bugs that testers are discovering all the time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Feedback </a:t>
            </a:r>
            <a:r>
              <a:rPr lang="de-DE" dirty="0" err="1" smtClean="0"/>
              <a:t>loop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established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Due to time constraints we also</a:t>
            </a:r>
            <a:r>
              <a:rPr lang="en-US" baseline="0" dirty="0" smtClean="0"/>
              <a:t> often end up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Test </a:t>
            </a:r>
            <a:r>
              <a:rPr lang="de-DE" dirty="0" err="1" smtClean="0"/>
              <a:t>environment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environments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similar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9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even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collaboration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dev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still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worry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collaboration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!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9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jpe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11" Type="http://schemas.openxmlformats.org/officeDocument/2006/relationships/image" Target="../media/image5.emf"/><Relationship Id="rId5" Type="http://schemas.openxmlformats.org/officeDocument/2006/relationships/image" Target="../media/image14.jpe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6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8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9"/>
          <a:stretch/>
        </p:blipFill>
        <p:spPr>
          <a:xfrm>
            <a:off x="1134097" y="-197"/>
            <a:ext cx="8009903" cy="419255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-1" y="0"/>
            <a:ext cx="1262744" cy="4192357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-7251"/>
            <a:ext cx="9144000" cy="4206662"/>
          </a:xfrm>
          <a:prstGeom prst="rect">
            <a:avLst/>
          </a:prstGeom>
          <a:solidFill>
            <a:schemeClr val="tx1">
              <a:alpha val="7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0" y="4192357"/>
            <a:ext cx="9144000" cy="66633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2673"/>
            <a:ext cx="6689725" cy="752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4280207"/>
            <a:ext cx="4759507" cy="492568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 sz="1800" b="0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 smtClean="0"/>
              <a:t>Click to edit date/name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1003300"/>
            <a:ext cx="6689725" cy="1812925"/>
          </a:xfrm>
          <a:prstGeom prst="rect">
            <a:avLst/>
          </a:prstGeom>
        </p:spPr>
        <p:txBody>
          <a:bodyPr vert="horz" wrap="square" lIns="91440" tIns="45720" rIns="91440" bIns="45720" numCol="1" anchor="b" compatLnSpc="1">
            <a:prstTxWarp prst="textNoShape">
              <a:avLst/>
            </a:prstTxWarp>
          </a:bodyPr>
          <a:lstStyle>
            <a:lvl1pPr>
              <a:defRPr sz="4000" b="0" i="0" cap="none" baseline="0">
                <a:solidFill>
                  <a:schemeClr val="bg2"/>
                </a:solidFill>
                <a:latin typeface="Interstate-Bold"/>
                <a:cs typeface="Interstate-Bold"/>
              </a:defRPr>
            </a:lvl1pPr>
          </a:lstStyle>
          <a:p>
            <a:r>
              <a:rPr lang="en-US" dirty="0" smtClean="0"/>
              <a:t>Click to edit title</a:t>
            </a:r>
            <a:endParaRPr dirty="0"/>
          </a:p>
        </p:txBody>
      </p:sp>
      <p:pic>
        <p:nvPicPr>
          <p:cNvPr id="2" name="Picture 1" descr="Dynatrace_cover-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153" y="215900"/>
            <a:ext cx="959248" cy="8296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4858389"/>
            <a:ext cx="9144000" cy="23375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72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verImage01_NOC_Optimized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59"/>
          <a:stretch/>
        </p:blipFill>
        <p:spPr>
          <a:xfrm>
            <a:off x="0" y="0"/>
            <a:ext cx="9144000" cy="485246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4206662"/>
          </a:xfrm>
          <a:prstGeom prst="rect">
            <a:avLst/>
          </a:prstGeom>
          <a:solidFill>
            <a:schemeClr val="tx1">
              <a:alpha val="3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0" y="4192357"/>
            <a:ext cx="9144000" cy="66633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2673"/>
            <a:ext cx="6689725" cy="752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4280207"/>
            <a:ext cx="4759507" cy="49256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8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date/name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1003300"/>
            <a:ext cx="6689725" cy="1812925"/>
          </a:xfrm>
          <a:prstGeom prst="rect">
            <a:avLst/>
          </a:prstGeom>
        </p:spPr>
        <p:txBody>
          <a:bodyPr vert="horz" wrap="square" lIns="91440" tIns="45720" rIns="91440" bIns="45720" numCol="1" anchor="b" compatLnSpc="1">
            <a:prstTxWarp prst="textNoShape">
              <a:avLst/>
            </a:prstTxWarp>
          </a:bodyPr>
          <a:lstStyle>
            <a:lvl1pPr>
              <a:defRPr sz="4000" b="0" i="0" cap="none" baseline="0">
                <a:solidFill>
                  <a:schemeClr val="bg2"/>
                </a:solidFill>
                <a:latin typeface="Interstate-Bold"/>
                <a:cs typeface="Interstate-Bold"/>
              </a:defRPr>
            </a:lvl1pPr>
          </a:lstStyle>
          <a:p>
            <a:r>
              <a:rPr lang="en-US" dirty="0" smtClean="0"/>
              <a:t>Click to edit title</a:t>
            </a:r>
            <a:endParaRPr dirty="0"/>
          </a:p>
        </p:txBody>
      </p:sp>
      <p:pic>
        <p:nvPicPr>
          <p:cNvPr id="2" name="Picture 1" descr="Dynatrace_cover-logo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53" y="215900"/>
            <a:ext cx="959248" cy="829620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 bwMode="auto">
          <a:xfrm>
            <a:off x="0" y="4858389"/>
            <a:ext cx="9144000" cy="23375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100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4632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9144000" cy="4206662"/>
          </a:xfrm>
          <a:prstGeom prst="rect">
            <a:avLst/>
          </a:prstGeom>
          <a:solidFill>
            <a:schemeClr val="tx1">
              <a:alpha val="7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0" y="4192357"/>
            <a:ext cx="9144000" cy="66633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2673"/>
            <a:ext cx="6689725" cy="752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4280207"/>
            <a:ext cx="4759507" cy="492568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 sz="1800" b="0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 smtClean="0"/>
              <a:t>Click to edit date/name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1003300"/>
            <a:ext cx="6689725" cy="1812925"/>
          </a:xfrm>
          <a:prstGeom prst="rect">
            <a:avLst/>
          </a:prstGeom>
        </p:spPr>
        <p:txBody>
          <a:bodyPr vert="horz" wrap="square" lIns="91440" tIns="45720" rIns="91440" bIns="45720" numCol="1" anchor="b" compatLnSpc="1">
            <a:prstTxWarp prst="textNoShape">
              <a:avLst/>
            </a:prstTxWarp>
          </a:bodyPr>
          <a:lstStyle>
            <a:lvl1pPr>
              <a:defRPr sz="4000" b="0" i="0" cap="none" baseline="0">
                <a:solidFill>
                  <a:schemeClr val="bg2"/>
                </a:solidFill>
                <a:latin typeface="Interstate-Bold"/>
                <a:cs typeface="Interstate-Bold"/>
              </a:defRPr>
            </a:lvl1pPr>
          </a:lstStyle>
          <a:p>
            <a:r>
              <a:rPr lang="en-US" dirty="0" smtClean="0"/>
              <a:t>Click to edit title</a:t>
            </a:r>
            <a:endParaRPr dirty="0"/>
          </a:p>
        </p:txBody>
      </p:sp>
      <p:pic>
        <p:nvPicPr>
          <p:cNvPr id="2" name="Picture 1" descr="Dynatrace_cover-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53" y="215900"/>
            <a:ext cx="959248" cy="8296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4858389"/>
            <a:ext cx="9144000" cy="23375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312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/>
          <a:stretch/>
        </p:blipFill>
        <p:spPr>
          <a:xfrm>
            <a:off x="0" y="-1"/>
            <a:ext cx="9144000" cy="446797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9144000" cy="4192357"/>
          </a:xfrm>
          <a:prstGeom prst="rect">
            <a:avLst/>
          </a:prstGeom>
          <a:solidFill>
            <a:schemeClr val="tx1">
              <a:alpha val="7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0" y="4192357"/>
            <a:ext cx="9144000" cy="66633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2673"/>
            <a:ext cx="6689725" cy="752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4280207"/>
            <a:ext cx="4759507" cy="492568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 sz="1800" b="0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 smtClean="0"/>
              <a:t>Click to edit date/name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1003300"/>
            <a:ext cx="6689725" cy="1812925"/>
          </a:xfrm>
          <a:prstGeom prst="rect">
            <a:avLst/>
          </a:prstGeom>
        </p:spPr>
        <p:txBody>
          <a:bodyPr vert="horz" wrap="square" lIns="91440" tIns="45720" rIns="91440" bIns="45720" numCol="1" anchor="b" compatLnSpc="1">
            <a:prstTxWarp prst="textNoShape">
              <a:avLst/>
            </a:prstTxWarp>
          </a:bodyPr>
          <a:lstStyle>
            <a:lvl1pPr>
              <a:defRPr sz="4000" b="0" i="0" cap="none" baseline="0">
                <a:solidFill>
                  <a:schemeClr val="bg2"/>
                </a:solidFill>
                <a:latin typeface="Interstate-Bold"/>
                <a:cs typeface="Interstate-Bold"/>
              </a:defRPr>
            </a:lvl1pPr>
          </a:lstStyle>
          <a:p>
            <a:r>
              <a:rPr lang="en-US" dirty="0" smtClean="0"/>
              <a:t>Click to edit title</a:t>
            </a:r>
            <a:endParaRPr dirty="0"/>
          </a:p>
        </p:txBody>
      </p:sp>
      <p:pic>
        <p:nvPicPr>
          <p:cNvPr id="2" name="Picture 1" descr="Dynatrace_cover-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53" y="215900"/>
            <a:ext cx="959248" cy="8296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4858389"/>
            <a:ext cx="9144000" cy="23375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21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061927" y="-4"/>
            <a:ext cx="5082073" cy="4092071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-4"/>
            <a:ext cx="4061927" cy="4092071"/>
          </a:xfrm>
          <a:prstGeom prst="rect">
            <a:avLst/>
          </a:prstGeom>
          <a:pattFill prst="ltUpDiag">
            <a:fgClr>
              <a:srgbClr val="D03238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smtClean="0"/>
              <a:t>Insert</a:t>
            </a:r>
          </a:p>
          <a:p>
            <a:pPr algn="ctr"/>
            <a:r>
              <a:rPr lang="en-US" dirty="0" smtClean="0"/>
              <a:t>image here</a:t>
            </a:r>
            <a:endParaRPr lang="en-US" dirty="0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432300" y="254001"/>
            <a:ext cx="4292600" cy="23368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and insert great quote here”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432300" y="2781301"/>
            <a:ext cx="4292600" cy="54609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000" b="1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– Click to edit name</a:t>
            </a:r>
          </a:p>
        </p:txBody>
      </p:sp>
      <p:pic>
        <p:nvPicPr>
          <p:cNvPr id="20" name="Picture 19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 bwMode="auto">
          <a:xfrm>
            <a:off x="0" y="4092067"/>
            <a:ext cx="9144000" cy="77608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69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4061927" y="-4"/>
            <a:ext cx="5082073" cy="409207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-4"/>
            <a:ext cx="4061927" cy="4092071"/>
          </a:xfrm>
          <a:prstGeom prst="rect">
            <a:avLst/>
          </a:prstGeom>
          <a:pattFill prst="ltUpDiag">
            <a:fgClr>
              <a:srgbClr val="D03238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smtClean="0"/>
              <a:t>Insert headshot </a:t>
            </a:r>
          </a:p>
          <a:p>
            <a:pPr algn="ctr"/>
            <a:r>
              <a:rPr lang="en-US" dirty="0" smtClean="0"/>
              <a:t>image here</a:t>
            </a:r>
            <a:endParaRPr lang="en-US" dirty="0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432300" y="254001"/>
            <a:ext cx="4292600" cy="23368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and insert great quote here”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432300" y="2781301"/>
            <a:ext cx="4292600" cy="54609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000" b="1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– Click to edit name</a:t>
            </a:r>
          </a:p>
        </p:txBody>
      </p:sp>
      <p:pic>
        <p:nvPicPr>
          <p:cNvPr id="10" name="Picture 9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0" y="4092067"/>
            <a:ext cx="9144000" cy="77608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63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4000" cy="4860309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7001"/>
            <a:ext cx="8229600" cy="1460824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90000"/>
              </a:lnSpc>
              <a:defRPr sz="4000" b="0" i="0" baseline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3126" y="1717530"/>
            <a:ext cx="4288150" cy="952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15" name="Picture 14" descr="dt_logo_vert2_white.png"/>
          <p:cNvPicPr>
            <a:picLocks noChangeAspect="1"/>
          </p:cNvPicPr>
          <p:nvPr userDrawn="1"/>
        </p:nvPicPr>
        <p:blipFill rotWithShape="1">
          <a:blip r:embed="rId3" cstate="email">
            <a:alphaModFix amt="33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b="56100"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54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4000" cy="486030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7001"/>
            <a:ext cx="8229600" cy="1460824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90000"/>
              </a:lnSpc>
              <a:defRPr sz="4000" b="0" i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3126" y="1717530"/>
            <a:ext cx="4288150" cy="952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15" name="Picture 14" descr="dt_logo_vert2_white.png"/>
          <p:cNvPicPr>
            <a:picLocks noChangeAspect="1"/>
          </p:cNvPicPr>
          <p:nvPr userDrawn="1"/>
        </p:nvPicPr>
        <p:blipFill rotWithShape="1">
          <a:blip r:embed="rId3" cstate="email">
            <a:alphaModFix amt="33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b="56100"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88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4000" cy="487425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7001"/>
            <a:ext cx="8229600" cy="1460824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90000"/>
              </a:lnSpc>
              <a:defRPr sz="4000" b="0" i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3126" y="1717530"/>
            <a:ext cx="4288150" cy="952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15" name="Picture 14" descr="dt_logo_vert2_white.png"/>
          <p:cNvPicPr>
            <a:picLocks noChangeAspect="1"/>
          </p:cNvPicPr>
          <p:nvPr userDrawn="1"/>
        </p:nvPicPr>
        <p:blipFill rotWithShape="1">
          <a:blip r:embed="rId3" cstate="email">
            <a:alphaModFix amt="33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b="56100"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33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4076389"/>
            <a:ext cx="9144000" cy="79959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pic>
        <p:nvPicPr>
          <p:cNvPr id="10" name="Picture 9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1"/>
            <a:ext cx="9144000" cy="2197261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096000" y="2180077"/>
            <a:ext cx="3048000" cy="1887987"/>
          </a:xfrm>
          <a:prstGeom prst="rect">
            <a:avLst/>
          </a:prstGeom>
          <a:solidFill>
            <a:schemeClr val="accent1"/>
          </a:solidFill>
          <a:ln w="9525">
            <a:solidFill>
              <a:srgbClr val="268ECE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3048001" y="2181678"/>
            <a:ext cx="3048000" cy="18931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0" y="2181678"/>
            <a:ext cx="3048000" cy="189311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84507" y="935006"/>
            <a:ext cx="1989250" cy="1091182"/>
          </a:xfrm>
          <a:prstGeom prst="rect">
            <a:avLst/>
          </a:prstGeom>
        </p:spPr>
        <p:txBody>
          <a:bodyPr vert="horz" anchor="t"/>
          <a:lstStyle>
            <a:lvl1pPr>
              <a:lnSpc>
                <a:spcPct val="90000"/>
              </a:lnSpc>
              <a:defRPr sz="6000" b="1" i="0" baseline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2298416" y="935006"/>
            <a:ext cx="6672863" cy="112237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3217784" y="2376129"/>
            <a:ext cx="2672397" cy="112015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95327" y="2376129"/>
            <a:ext cx="2672397" cy="112015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79200" y="2376129"/>
            <a:ext cx="2672397" cy="112015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235385" y="4149205"/>
            <a:ext cx="7599888" cy="5258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191257" y="3756725"/>
            <a:ext cx="902733" cy="90273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pic>
        <p:nvPicPr>
          <p:cNvPr id="27" name="Picture 26" descr="12198090302006169125female silhouette.svg.med.png"/>
          <p:cNvPicPr>
            <a:picLocks noChangeAspect="1"/>
          </p:cNvPicPr>
          <p:nvPr userDrawn="1"/>
        </p:nvPicPr>
        <p:blipFill>
          <a:blip r:embed="rId3" cstate="email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3" y="3773402"/>
            <a:ext cx="850357" cy="873735"/>
          </a:xfrm>
          <a:prstGeom prst="rect">
            <a:avLst/>
          </a:prstGeom>
        </p:spPr>
      </p:pic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3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217784" y="3596220"/>
            <a:ext cx="2678890" cy="472246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577166" y="3596220"/>
            <a:ext cx="1324486" cy="472246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295327" y="3595818"/>
            <a:ext cx="2678890" cy="472246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03023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994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6282887" y="3750273"/>
            <a:ext cx="902733" cy="90273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pic>
        <p:nvPicPr>
          <p:cNvPr id="28" name="Picture 27" descr="12198090302006169125female silhouette.svg.med.png"/>
          <p:cNvPicPr>
            <a:picLocks noChangeAspect="1"/>
          </p:cNvPicPr>
          <p:nvPr userDrawn="1"/>
        </p:nvPicPr>
        <p:blipFill>
          <a:blip r:embed="rId2" cstate="email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13" y="3766950"/>
            <a:ext cx="850357" cy="873735"/>
          </a:xfrm>
          <a:prstGeom prst="rect">
            <a:avLst/>
          </a:prstGeom>
        </p:spPr>
      </p:pic>
      <p:pic>
        <p:nvPicPr>
          <p:cNvPr id="6" name="Picture 5" descr="CoverImage09_Optimized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33"/>
          <a:stretch/>
        </p:blipFill>
        <p:spPr>
          <a:xfrm>
            <a:off x="3037840" y="2184862"/>
            <a:ext cx="3058160" cy="1899458"/>
          </a:xfrm>
          <a:prstGeom prst="rect">
            <a:avLst/>
          </a:prstGeom>
        </p:spPr>
      </p:pic>
      <p:pic>
        <p:nvPicPr>
          <p:cNvPr id="4" name="Picture 3" descr="CoverImage08_Optimized.jpg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64" r="535" b="4447"/>
          <a:stretch/>
        </p:blipFill>
        <p:spPr>
          <a:xfrm>
            <a:off x="0" y="2184400"/>
            <a:ext cx="3068320" cy="1889760"/>
          </a:xfrm>
          <a:prstGeom prst="rect">
            <a:avLst/>
          </a:prstGeom>
        </p:spPr>
      </p:pic>
      <p:pic>
        <p:nvPicPr>
          <p:cNvPr id="3" name="Picture 2" descr="CoverImage07_Optimized.jpg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02" b="3991"/>
          <a:stretch/>
        </p:blipFill>
        <p:spPr>
          <a:xfrm>
            <a:off x="6089648" y="2184400"/>
            <a:ext cx="3054352" cy="1889760"/>
          </a:xfrm>
          <a:prstGeom prst="rect">
            <a:avLst/>
          </a:prstGeom>
        </p:spPr>
      </p:pic>
      <p:pic>
        <p:nvPicPr>
          <p:cNvPr id="38" name="Picture 37" descr="CoverImage06_meeting_Optimized.jpg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200"/>
          <a:stretch/>
        </p:blipFill>
        <p:spPr>
          <a:xfrm>
            <a:off x="642" y="1487"/>
            <a:ext cx="9144000" cy="2194560"/>
          </a:xfrm>
          <a:prstGeom prst="rect">
            <a:avLst/>
          </a:prstGeom>
        </p:spPr>
      </p:pic>
      <p:sp>
        <p:nvSpPr>
          <p:cNvPr id="39" name="Rectangle 38"/>
          <p:cNvSpPr/>
          <p:nvPr userDrawn="1"/>
        </p:nvSpPr>
        <p:spPr bwMode="auto">
          <a:xfrm>
            <a:off x="0" y="4057729"/>
            <a:ext cx="9144000" cy="799598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58425" y="4169524"/>
            <a:ext cx="5957895" cy="605675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100000"/>
              </a:lnSpc>
              <a:buNone/>
              <a:defRPr sz="1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pic>
        <p:nvPicPr>
          <p:cNvPr id="35" name="Picture 34" descr="Dynatrace_inside-logo-white.pdf"/>
          <p:cNvPicPr>
            <a:picLocks noChangeAspect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84507" y="935006"/>
            <a:ext cx="1989250" cy="1091182"/>
          </a:xfrm>
          <a:prstGeom prst="rect">
            <a:avLst/>
          </a:prstGeom>
        </p:spPr>
        <p:txBody>
          <a:bodyPr vert="horz" anchor="t"/>
          <a:lstStyle>
            <a:lvl1pPr>
              <a:lnSpc>
                <a:spcPct val="90000"/>
              </a:lnSpc>
              <a:defRPr sz="6000" b="1" i="0" baseline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2298416" y="935006"/>
            <a:ext cx="6672863" cy="112237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3217784" y="2376129"/>
            <a:ext cx="2672397" cy="112015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95327" y="2376129"/>
            <a:ext cx="2672397" cy="112015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79200" y="2376129"/>
            <a:ext cx="2672397" cy="112015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217784" y="3596220"/>
            <a:ext cx="2678890" cy="472246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79200" y="3596220"/>
            <a:ext cx="2722452" cy="472246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7375409" y="3595818"/>
            <a:ext cx="1598807" cy="472246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6291817" y="3826414"/>
            <a:ext cx="902733" cy="90273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pic>
        <p:nvPicPr>
          <p:cNvPr id="30" name="Picture 29" descr="12198090302006169125female silhouette.svg.med.png"/>
          <p:cNvPicPr>
            <a:picLocks noChangeAspect="1"/>
          </p:cNvPicPr>
          <p:nvPr userDrawn="1"/>
        </p:nvPicPr>
        <p:blipFill>
          <a:blip r:embed="rId2" cstate="email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43" y="3843091"/>
            <a:ext cx="850357" cy="8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0" y="-3"/>
            <a:ext cx="9144000" cy="3962404"/>
          </a:xfrm>
          <a:prstGeom prst="rect">
            <a:avLst/>
          </a:prstGeom>
          <a:pattFill prst="ltUpDiag">
            <a:fgClr>
              <a:srgbClr val="D03238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smtClean="0"/>
              <a:t>Insert backdrop image</a:t>
            </a:r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 rot="5400000">
            <a:off x="3940037" y="-338185"/>
            <a:ext cx="1263928" cy="9144004"/>
          </a:xfrm>
          <a:custGeom>
            <a:avLst/>
            <a:gdLst>
              <a:gd name="connsiteX0" fmla="*/ 5575300 w 5600700"/>
              <a:gd name="connsiteY0" fmla="*/ 0 h 4114800"/>
              <a:gd name="connsiteX1" fmla="*/ 520700 w 5600700"/>
              <a:gd name="connsiteY1" fmla="*/ 25400 h 4114800"/>
              <a:gd name="connsiteX2" fmla="*/ 495300 w 5600700"/>
              <a:gd name="connsiteY2" fmla="*/ 2921000 h 4114800"/>
              <a:gd name="connsiteX3" fmla="*/ 0 w 5600700"/>
              <a:gd name="connsiteY3" fmla="*/ 3390900 h 4114800"/>
              <a:gd name="connsiteX4" fmla="*/ 508000 w 5600700"/>
              <a:gd name="connsiteY4" fmla="*/ 3924300 h 4114800"/>
              <a:gd name="connsiteX5" fmla="*/ 520700 w 5600700"/>
              <a:gd name="connsiteY5" fmla="*/ 4089400 h 4114800"/>
              <a:gd name="connsiteX6" fmla="*/ 5600700 w 5600700"/>
              <a:gd name="connsiteY6" fmla="*/ 4114800 h 4114800"/>
              <a:gd name="connsiteX7" fmla="*/ 5575300 w 5600700"/>
              <a:gd name="connsiteY7" fmla="*/ 0 h 4114800"/>
              <a:gd name="connsiteX0" fmla="*/ 5600700 w 5600700"/>
              <a:gd name="connsiteY0" fmla="*/ 0 h 4089400"/>
              <a:gd name="connsiteX1" fmla="*/ 520700 w 5600700"/>
              <a:gd name="connsiteY1" fmla="*/ 0 h 4089400"/>
              <a:gd name="connsiteX2" fmla="*/ 495300 w 5600700"/>
              <a:gd name="connsiteY2" fmla="*/ 2895600 h 4089400"/>
              <a:gd name="connsiteX3" fmla="*/ 0 w 5600700"/>
              <a:gd name="connsiteY3" fmla="*/ 3365500 h 4089400"/>
              <a:gd name="connsiteX4" fmla="*/ 508000 w 5600700"/>
              <a:gd name="connsiteY4" fmla="*/ 3898900 h 4089400"/>
              <a:gd name="connsiteX5" fmla="*/ 520700 w 5600700"/>
              <a:gd name="connsiteY5" fmla="*/ 4064000 h 4089400"/>
              <a:gd name="connsiteX6" fmla="*/ 5600700 w 5600700"/>
              <a:gd name="connsiteY6" fmla="*/ 4089400 h 4089400"/>
              <a:gd name="connsiteX7" fmla="*/ 5600700 w 5600700"/>
              <a:gd name="connsiteY7" fmla="*/ 0 h 40894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533400 w 5600700"/>
              <a:gd name="connsiteY5" fmla="*/ 4102100 h 4102100"/>
              <a:gd name="connsiteX6" fmla="*/ 5600700 w 5600700"/>
              <a:gd name="connsiteY6" fmla="*/ 4089400 h 4102100"/>
              <a:gd name="connsiteX7" fmla="*/ 5600700 w 5600700"/>
              <a:gd name="connsiteY7" fmla="*/ 0 h 41021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533400 w 5600700"/>
              <a:gd name="connsiteY5" fmla="*/ 4102100 h 4102100"/>
              <a:gd name="connsiteX6" fmla="*/ 5576693 w 5600700"/>
              <a:gd name="connsiteY6" fmla="*/ 4100948 h 4102100"/>
              <a:gd name="connsiteX7" fmla="*/ 5600700 w 5600700"/>
              <a:gd name="connsiteY7" fmla="*/ 0 h 41021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1733789 w 5600700"/>
              <a:gd name="connsiteY5" fmla="*/ 4102100 h 4102100"/>
              <a:gd name="connsiteX6" fmla="*/ 5576693 w 5600700"/>
              <a:gd name="connsiteY6" fmla="*/ 4100948 h 4102100"/>
              <a:gd name="connsiteX7" fmla="*/ 5600700 w 5600700"/>
              <a:gd name="connsiteY7" fmla="*/ 0 h 41021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2764733 w 5600700"/>
              <a:gd name="connsiteY4" fmla="*/ 3498554 h 4102100"/>
              <a:gd name="connsiteX5" fmla="*/ 1733789 w 5600700"/>
              <a:gd name="connsiteY5" fmla="*/ 4102100 h 4102100"/>
              <a:gd name="connsiteX6" fmla="*/ 5576693 w 5600700"/>
              <a:gd name="connsiteY6" fmla="*/ 4100948 h 4102100"/>
              <a:gd name="connsiteX7" fmla="*/ 5600700 w 5600700"/>
              <a:gd name="connsiteY7" fmla="*/ 0 h 4102100"/>
              <a:gd name="connsiteX0" fmla="*/ 5600700 w 5600700"/>
              <a:gd name="connsiteY0" fmla="*/ 0 h 4100948"/>
              <a:gd name="connsiteX1" fmla="*/ 520700 w 5600700"/>
              <a:gd name="connsiteY1" fmla="*/ 0 h 4100948"/>
              <a:gd name="connsiteX2" fmla="*/ 495300 w 5600700"/>
              <a:gd name="connsiteY2" fmla="*/ 2895600 h 4100948"/>
              <a:gd name="connsiteX3" fmla="*/ 0 w 5600700"/>
              <a:gd name="connsiteY3" fmla="*/ 3365500 h 4100948"/>
              <a:gd name="connsiteX4" fmla="*/ 2764733 w 5600700"/>
              <a:gd name="connsiteY4" fmla="*/ 3498554 h 4100948"/>
              <a:gd name="connsiteX5" fmla="*/ 2790130 w 5600700"/>
              <a:gd name="connsiteY5" fmla="*/ 4094401 h 4100948"/>
              <a:gd name="connsiteX6" fmla="*/ 5576693 w 5600700"/>
              <a:gd name="connsiteY6" fmla="*/ 4100948 h 4100948"/>
              <a:gd name="connsiteX7" fmla="*/ 5600700 w 5600700"/>
              <a:gd name="connsiteY7" fmla="*/ 0 h 4100948"/>
              <a:gd name="connsiteX0" fmla="*/ 5600700 w 5600700"/>
              <a:gd name="connsiteY0" fmla="*/ 0 h 4100948"/>
              <a:gd name="connsiteX1" fmla="*/ 520700 w 5600700"/>
              <a:gd name="connsiteY1" fmla="*/ 0 h 4100948"/>
              <a:gd name="connsiteX2" fmla="*/ 2776039 w 5600700"/>
              <a:gd name="connsiteY2" fmla="*/ 3034181 h 4100948"/>
              <a:gd name="connsiteX3" fmla="*/ 0 w 5600700"/>
              <a:gd name="connsiteY3" fmla="*/ 3365500 h 4100948"/>
              <a:gd name="connsiteX4" fmla="*/ 2764733 w 5600700"/>
              <a:gd name="connsiteY4" fmla="*/ 3498554 h 4100948"/>
              <a:gd name="connsiteX5" fmla="*/ 2790130 w 5600700"/>
              <a:gd name="connsiteY5" fmla="*/ 4094401 h 4100948"/>
              <a:gd name="connsiteX6" fmla="*/ 5576693 w 5600700"/>
              <a:gd name="connsiteY6" fmla="*/ 4100948 h 4100948"/>
              <a:gd name="connsiteX7" fmla="*/ 5600700 w 5600700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255340 w 5080001"/>
              <a:gd name="connsiteY2" fmla="*/ 3034181 h 4100948"/>
              <a:gd name="connsiteX3" fmla="*/ 1039804 w 5080001"/>
              <a:gd name="connsiteY3" fmla="*/ 3273113 h 4100948"/>
              <a:gd name="connsiteX4" fmla="*/ 2244034 w 5080001"/>
              <a:gd name="connsiteY4" fmla="*/ 3498554 h 4100948"/>
              <a:gd name="connsiteX5" fmla="*/ 2269431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255340 w 5080001"/>
              <a:gd name="connsiteY2" fmla="*/ 3034181 h 4100948"/>
              <a:gd name="connsiteX3" fmla="*/ 1039804 w 5080001"/>
              <a:gd name="connsiteY3" fmla="*/ 3273113 h 4100948"/>
              <a:gd name="connsiteX4" fmla="*/ 2580149 w 5080001"/>
              <a:gd name="connsiteY4" fmla="*/ 3694877 h 4100948"/>
              <a:gd name="connsiteX5" fmla="*/ 2269431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255340 w 5080001"/>
              <a:gd name="connsiteY2" fmla="*/ 3034181 h 4100948"/>
              <a:gd name="connsiteX3" fmla="*/ 1039804 w 5080001"/>
              <a:gd name="connsiteY3" fmla="*/ 3273113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567448 w 5080001"/>
              <a:gd name="connsiteY2" fmla="*/ 3234354 h 4100948"/>
              <a:gd name="connsiteX3" fmla="*/ 1039804 w 5080001"/>
              <a:gd name="connsiteY3" fmla="*/ 3273113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567448 w 5080001"/>
              <a:gd name="connsiteY2" fmla="*/ 3234354 h 4100948"/>
              <a:gd name="connsiteX3" fmla="*/ 1519970 w 5080001"/>
              <a:gd name="connsiteY3" fmla="*/ 3461737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567454 w 5080001"/>
              <a:gd name="connsiteY2" fmla="*/ 3315193 h 4100948"/>
              <a:gd name="connsiteX3" fmla="*/ 1519970 w 5080001"/>
              <a:gd name="connsiteY3" fmla="*/ 3461737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567454 w 5080001"/>
              <a:gd name="connsiteY2" fmla="*/ 3315193 h 4100948"/>
              <a:gd name="connsiteX3" fmla="*/ 1543985 w 5080001"/>
              <a:gd name="connsiteY3" fmla="*/ 3500232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3536015 w 3536015"/>
              <a:gd name="connsiteY0" fmla="*/ 1 h 4100949"/>
              <a:gd name="connsiteX1" fmla="*/ 1000846 w 3536015"/>
              <a:gd name="connsiteY1" fmla="*/ 0 h 4100949"/>
              <a:gd name="connsiteX2" fmla="*/ 1023468 w 3536015"/>
              <a:gd name="connsiteY2" fmla="*/ 3315194 h 4100949"/>
              <a:gd name="connsiteX3" fmla="*/ -1 w 3536015"/>
              <a:gd name="connsiteY3" fmla="*/ 3500233 h 4100949"/>
              <a:gd name="connsiteX4" fmla="*/ 1036163 w 3536015"/>
              <a:gd name="connsiteY4" fmla="*/ 3694878 h 4100949"/>
              <a:gd name="connsiteX5" fmla="*/ 989538 w 3536015"/>
              <a:gd name="connsiteY5" fmla="*/ 4094402 h 4100949"/>
              <a:gd name="connsiteX6" fmla="*/ 3512008 w 3536015"/>
              <a:gd name="connsiteY6" fmla="*/ 4100949 h 4100949"/>
              <a:gd name="connsiteX7" fmla="*/ 3536015 w 3536015"/>
              <a:gd name="connsiteY7" fmla="*/ 1 h 4100949"/>
              <a:gd name="connsiteX0" fmla="*/ 3536015 w 3536015"/>
              <a:gd name="connsiteY0" fmla="*/ 1 h 4102101"/>
              <a:gd name="connsiteX1" fmla="*/ 1000846 w 3536015"/>
              <a:gd name="connsiteY1" fmla="*/ 0 h 4102101"/>
              <a:gd name="connsiteX2" fmla="*/ 1023468 w 3536015"/>
              <a:gd name="connsiteY2" fmla="*/ 3315194 h 4102101"/>
              <a:gd name="connsiteX3" fmla="*/ -1 w 3536015"/>
              <a:gd name="connsiteY3" fmla="*/ 3500233 h 4102101"/>
              <a:gd name="connsiteX4" fmla="*/ 1036163 w 3536015"/>
              <a:gd name="connsiteY4" fmla="*/ 3694878 h 4102101"/>
              <a:gd name="connsiteX5" fmla="*/ 1037555 w 3536015"/>
              <a:gd name="connsiteY5" fmla="*/ 4102101 h 4102101"/>
              <a:gd name="connsiteX6" fmla="*/ 3512008 w 3536015"/>
              <a:gd name="connsiteY6" fmla="*/ 4100949 h 4102101"/>
              <a:gd name="connsiteX7" fmla="*/ 3536015 w 3536015"/>
              <a:gd name="connsiteY7" fmla="*/ 1 h 4102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015" h="4102101">
                <a:moveTo>
                  <a:pt x="3536015" y="1"/>
                </a:moveTo>
                <a:lnTo>
                  <a:pt x="1000846" y="0"/>
                </a:lnTo>
                <a:lnTo>
                  <a:pt x="1023468" y="3315194"/>
                </a:lnTo>
                <a:lnTo>
                  <a:pt x="-1" y="3500233"/>
                </a:lnTo>
                <a:lnTo>
                  <a:pt x="1036163" y="3694878"/>
                </a:lnTo>
                <a:lnTo>
                  <a:pt x="1037555" y="4102101"/>
                </a:lnTo>
                <a:lnTo>
                  <a:pt x="3512008" y="4100949"/>
                </a:lnTo>
                <a:lnTo>
                  <a:pt x="35360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25201" y="1175639"/>
            <a:ext cx="4205288" cy="2419966"/>
          </a:xfrm>
          <a:prstGeom prst="rect">
            <a:avLst/>
          </a:prstGeom>
        </p:spPr>
        <p:txBody>
          <a:bodyPr vert="horz" anchor="t"/>
          <a:lstStyle>
            <a:lvl1pPr marL="169863" marR="0" indent="-169863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 sz="20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bullets</a:t>
            </a:r>
          </a:p>
          <a:p>
            <a:pPr lvl="0"/>
            <a:r>
              <a:rPr lang="en-US" dirty="0" smtClean="0"/>
              <a:t>Click to edit bullets</a:t>
            </a:r>
          </a:p>
          <a:p>
            <a:pPr lvl="0"/>
            <a:r>
              <a:rPr lang="en-US" dirty="0" smtClean="0"/>
              <a:t>Click to edit bullets</a:t>
            </a:r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82172" y="1175639"/>
            <a:ext cx="3931041" cy="184006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80000"/>
              </a:lnSpc>
              <a:buNone/>
              <a:defRPr sz="3600" b="0" i="0" baseline="0">
                <a:solidFill>
                  <a:srgbClr val="FFFFFF"/>
                </a:solidFill>
                <a:latin typeface="Interstate-Bold"/>
                <a:cs typeface="Interstate-Bold"/>
              </a:defRPr>
            </a:lvl1pPr>
          </a:lstStyle>
          <a:p>
            <a:pPr lvl="0"/>
            <a:r>
              <a:rPr lang="en-US" dirty="0" smtClean="0"/>
              <a:t>Click to edit headline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366190" y="4454559"/>
            <a:ext cx="2161598" cy="260901"/>
          </a:xfrm>
          <a:prstGeom prst="rect">
            <a:avLst/>
          </a:prstGeom>
          <a:ln>
            <a:noFill/>
          </a:ln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sz="1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 subhead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427784" y="4454559"/>
            <a:ext cx="2161598" cy="260901"/>
          </a:xfrm>
          <a:prstGeom prst="rect">
            <a:avLst/>
          </a:prstGeom>
          <a:ln>
            <a:noFill/>
          </a:ln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sz="1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 subhead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451151" y="4454559"/>
            <a:ext cx="2161598" cy="260901"/>
          </a:xfrm>
          <a:prstGeom prst="rect">
            <a:avLst/>
          </a:prstGeom>
          <a:ln>
            <a:noFill/>
          </a:ln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sz="1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 subhead</a:t>
            </a:r>
          </a:p>
        </p:txBody>
      </p:sp>
      <p:pic>
        <p:nvPicPr>
          <p:cNvPr id="14" name="Picture 13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15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366190" y="4047427"/>
            <a:ext cx="2161598" cy="472246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3427784" y="4047427"/>
            <a:ext cx="2161598" cy="472246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49019" y="4032315"/>
            <a:ext cx="2161598" cy="472246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1778124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/>
          <a:stretch/>
        </p:blipFill>
        <p:spPr>
          <a:xfrm>
            <a:off x="0" y="-6220"/>
            <a:ext cx="9144000" cy="4191340"/>
          </a:xfrm>
          <a:prstGeom prst="rect">
            <a:avLst/>
          </a:prstGeom>
        </p:spPr>
      </p:pic>
      <p:sp>
        <p:nvSpPr>
          <p:cNvPr id="37" name="Rectangle 36"/>
          <p:cNvSpPr/>
          <p:nvPr userDrawn="1"/>
        </p:nvSpPr>
        <p:spPr bwMode="auto">
          <a:xfrm>
            <a:off x="0" y="4076389"/>
            <a:ext cx="9144000" cy="79959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sp>
        <p:nvSpPr>
          <p:cNvPr id="48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366190" y="4548950"/>
            <a:ext cx="2161598" cy="260901"/>
          </a:xfrm>
          <a:prstGeom prst="rect">
            <a:avLst/>
          </a:prstGeom>
          <a:ln>
            <a:noFill/>
          </a:ln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sz="1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Short subhead goes here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427784" y="4548950"/>
            <a:ext cx="2161598" cy="260901"/>
          </a:xfrm>
          <a:prstGeom prst="rect">
            <a:avLst/>
          </a:prstGeom>
          <a:ln>
            <a:noFill/>
          </a:ln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sz="1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Short subhead goes here</a:t>
            </a:r>
          </a:p>
        </p:txBody>
      </p:sp>
      <p:sp>
        <p:nvSpPr>
          <p:cNvPr id="52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451151" y="4548950"/>
            <a:ext cx="2161598" cy="260901"/>
          </a:xfrm>
          <a:prstGeom prst="rect">
            <a:avLst/>
          </a:prstGeom>
          <a:ln>
            <a:noFill/>
          </a:ln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sz="1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Short subhead goes here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366190" y="4047427"/>
            <a:ext cx="2161598" cy="472246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3427784" y="4047427"/>
            <a:ext cx="2161598" cy="472246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49019" y="4050975"/>
            <a:ext cx="2161598" cy="472246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312738" y="279917"/>
            <a:ext cx="8245475" cy="48519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bg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810564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End_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/>
          <a:stretch/>
        </p:blipFill>
        <p:spPr>
          <a:xfrm>
            <a:off x="0" y="-6220"/>
            <a:ext cx="9144000" cy="419134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0" y="4057729"/>
            <a:ext cx="9144000" cy="799598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141116" y="4294523"/>
            <a:ext cx="8866670" cy="321408"/>
          </a:xfrm>
          <a:prstGeom prst="rect">
            <a:avLst/>
          </a:prstGeom>
          <a:ln>
            <a:noFill/>
          </a:ln>
        </p:spPr>
        <p:txBody>
          <a:bodyPr vert="horz" anchor="t"/>
          <a:lstStyle>
            <a:lvl1pPr marL="0" indent="0" algn="ctr">
              <a:lnSpc>
                <a:spcPct val="90000"/>
              </a:lnSpc>
              <a:buNone/>
              <a:defRPr sz="1600" b="0" i="0" cap="none" baseline="0">
                <a:solidFill>
                  <a:srgbClr val="FFFFFF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US" dirty="0" smtClean="0"/>
              <a:t>The new generation of user-centric application performance management</a:t>
            </a:r>
          </a:p>
        </p:txBody>
      </p:sp>
      <p:pic>
        <p:nvPicPr>
          <p:cNvPr id="14" name="Picture 13" descr="Dynatrace_cover-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63" y="559386"/>
            <a:ext cx="3534571" cy="30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12739" y="939281"/>
            <a:ext cx="8245475" cy="3751781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accent3"/>
              </a:buClr>
              <a:buFont typeface="Arial" panose="020B0604020202020204" pitchFamily="34" charset="0"/>
              <a:buChar char="•"/>
              <a:defRPr sz="2200" b="0" i="0"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200" b="0" i="0">
                <a:latin typeface="Open Sans"/>
                <a:cs typeface="Open Sans"/>
              </a:defRPr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 b="0" i="0"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12738" y="279917"/>
            <a:ext cx="8245475" cy="48519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163314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12738" y="279917"/>
            <a:ext cx="8245475" cy="48519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341575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503738" y="939281"/>
            <a:ext cx="4054475" cy="3751782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buClr>
                <a:schemeClr val="accent3"/>
              </a:buClr>
              <a:buFont typeface="Arial" panose="020B0604020202020204" pitchFamily="34" charset="0"/>
              <a:buChar char="•"/>
              <a:defRPr sz="2200"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latin typeface="Open Sans"/>
                <a:cs typeface="Open San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12738" y="939281"/>
            <a:ext cx="4054475" cy="3751782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buClr>
                <a:schemeClr val="accent3"/>
              </a:buClr>
              <a:buFont typeface="Arial" panose="020B0604020202020204" pitchFamily="34" charset="0"/>
              <a:buChar char="•"/>
              <a:defRPr sz="2200"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latin typeface="Open Sans"/>
                <a:cs typeface="Open San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itle 8"/>
          <p:cNvSpPr>
            <a:spLocks noGrp="1"/>
          </p:cNvSpPr>
          <p:nvPr>
            <p:ph type="title" hasCustomPrompt="1"/>
          </p:nvPr>
        </p:nvSpPr>
        <p:spPr>
          <a:xfrm>
            <a:off x="312738" y="279917"/>
            <a:ext cx="8245475" cy="48519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029670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5279" y="918965"/>
            <a:ext cx="4053522" cy="3968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03738" y="918965"/>
            <a:ext cx="4053522" cy="3968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12738" y="1529698"/>
            <a:ext cx="4054475" cy="3192465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buClr>
                <a:schemeClr val="accent3"/>
              </a:buClr>
              <a:buFont typeface="Arial" panose="020B0604020202020204" pitchFamily="34" charset="0"/>
              <a:buChar char="•"/>
              <a:defRPr sz="2200"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latin typeface="Open Sans"/>
                <a:cs typeface="Open San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2"/>
          </p:nvPr>
        </p:nvSpPr>
        <p:spPr>
          <a:xfrm>
            <a:off x="4502785" y="1529698"/>
            <a:ext cx="4054475" cy="3192465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buClr>
                <a:schemeClr val="accent3"/>
              </a:buClr>
              <a:buFont typeface="Arial" panose="020B0604020202020204" pitchFamily="34" charset="0"/>
              <a:buChar char="•"/>
              <a:defRPr sz="2200"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latin typeface="Open Sans"/>
                <a:cs typeface="Open San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12738" y="279917"/>
            <a:ext cx="8245475" cy="48519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635322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t_logo_vert2_black.png"/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7667" b="55808"/>
          <a:stretch/>
        </p:blipFill>
        <p:spPr>
          <a:xfrm>
            <a:off x="0" y="2854960"/>
            <a:ext cx="2997342" cy="200152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368444" y="953058"/>
            <a:ext cx="4054475" cy="3851672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buClr>
                <a:schemeClr val="accent3"/>
              </a:buClr>
              <a:buFont typeface="Arial" panose="020B0604020202020204" pitchFamily="34" charset="0"/>
              <a:buChar char="•"/>
              <a:defRPr sz="2200"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latin typeface="Open Sans"/>
                <a:cs typeface="Open San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09078" y="953058"/>
            <a:ext cx="3600184" cy="15475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6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t_logo_vert2_black.png"/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7667" b="55808"/>
          <a:stretch/>
        </p:blipFill>
        <p:spPr>
          <a:xfrm>
            <a:off x="0" y="2854960"/>
            <a:ext cx="2997342" cy="200152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68444" y="1611086"/>
            <a:ext cx="4054475" cy="31936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None/>
              <a:defRPr sz="2200">
                <a:solidFill>
                  <a:schemeClr val="accent3"/>
                </a:solidFill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latin typeface="Open Sans"/>
                <a:cs typeface="Open San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53931" y="946641"/>
            <a:ext cx="3128962" cy="181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368443" y="946641"/>
            <a:ext cx="4054475" cy="58185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61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12739" y="939281"/>
            <a:ext cx="8245475" cy="3751781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accent3"/>
              </a:buClr>
              <a:buFont typeface="Arial" panose="020B0604020202020204" pitchFamily="34" charset="0"/>
              <a:buChar char="•"/>
              <a:defRPr sz="2200" b="0" i="0"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200" b="0" i="0">
                <a:latin typeface="Open Sans"/>
                <a:cs typeface="Open Sans"/>
              </a:defRPr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 b="0" i="0"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12738" y="279917"/>
            <a:ext cx="8245475" cy="48519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25253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-1"/>
            <a:ext cx="9144000" cy="4867064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pic>
        <p:nvPicPr>
          <p:cNvPr id="4" name="Picture 3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pic>
        <p:nvPicPr>
          <p:cNvPr id="5" name="Picture 4" descr="dt_logo_vert2_white.png"/>
          <p:cNvPicPr>
            <a:picLocks noChangeAspect="1"/>
          </p:cNvPicPr>
          <p:nvPr userDrawn="1"/>
        </p:nvPicPr>
        <p:blipFill rotWithShape="1">
          <a:blip r:embed="rId3" cstate="email">
            <a:alphaModFix amt="33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b="56100"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68444" y="1611086"/>
            <a:ext cx="4054475" cy="31936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742950" indent="-285750">
              <a:buClrTx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1143000" indent="-228600">
              <a:buClrTx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1600200" indent="-228600">
              <a:buClrTx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Open Sans"/>
                <a:cs typeface="Open San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53931" y="946641"/>
            <a:ext cx="3128962" cy="181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4368443" y="946641"/>
            <a:ext cx="4054475" cy="58185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2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-1"/>
            <a:ext cx="9144000" cy="4867064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pic>
        <p:nvPicPr>
          <p:cNvPr id="4" name="Picture 3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  <p:pic>
        <p:nvPicPr>
          <p:cNvPr id="5" name="Picture 4" descr="dt_logo_vert2_white.png"/>
          <p:cNvPicPr>
            <a:picLocks noChangeAspect="1"/>
          </p:cNvPicPr>
          <p:nvPr userDrawn="1"/>
        </p:nvPicPr>
        <p:blipFill rotWithShape="1">
          <a:blip r:embed="rId3" cstate="email">
            <a:alphaModFix amt="33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b="56100"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4368444" y="953058"/>
            <a:ext cx="4054475" cy="3851672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buClrTx/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742950" indent="-285750">
              <a:buClrTx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1143000" indent="-228600">
              <a:buClrTx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1600200" indent="-228600">
              <a:buClrTx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Open Sans"/>
                <a:cs typeface="Open San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409078" y="953058"/>
            <a:ext cx="3600184" cy="15475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54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662"/>
            <a:ext cx="9144000" cy="44577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0" y="4063949"/>
            <a:ext cx="9144000" cy="799598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0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A_W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723900"/>
          </a:xfrm>
          <a:prstGeom prst="rect">
            <a:avLst/>
          </a:prstGeom>
          <a:solidFill>
            <a:srgbClr val="E4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1350">
              <a:latin typeface="Calibr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69901" y="672705"/>
            <a:ext cx="7175500" cy="11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3376" y="4877992"/>
            <a:ext cx="758825" cy="21929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ACA851B-5075-49AE-98C3-7E94ADD469BA}" type="slidenum">
              <a:rPr lang="en-US" sz="825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825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flipV="1">
            <a:off x="0" y="5120878"/>
            <a:ext cx="9144000" cy="33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35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8" name="Picture 7" descr="CompuwareAPM3D_p_rgb_sm3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>
            <a:fillRect/>
          </a:stretch>
        </p:blipFill>
        <p:spPr bwMode="auto">
          <a:xfrm>
            <a:off x="8289000" y="4806000"/>
            <a:ext cx="757497" cy="27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86919"/>
            <a:ext cx="8245475" cy="585788"/>
          </a:xfrm>
          <a:prstGeom prst="rect">
            <a:avLst/>
          </a:prstGeom>
          <a:effectLst>
            <a:outerShdw dist="12700" dir="2700000" algn="tl" rotWithShape="0">
              <a:schemeClr val="bg2"/>
            </a:outerShdw>
          </a:effectLst>
        </p:spPr>
        <p:txBody>
          <a:bodyPr anchor="ctr" anchorCtr="0"/>
          <a:lstStyle>
            <a:lvl1pPr algn="l" defTabSz="6858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US" sz="1800" b="1" kern="1200" spc="0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12739" y="839391"/>
            <a:ext cx="8245475" cy="3851672"/>
          </a:xfrm>
          <a:prstGeom prst="rect">
            <a:avLst/>
          </a:prstGeom>
        </p:spPr>
        <p:txBody>
          <a:bodyPr/>
          <a:lstStyle>
            <a:lvl5pPr>
              <a:defRPr sz="12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9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 No Foote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77838" y="220265"/>
            <a:ext cx="8243882" cy="58579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>
          <a:xfrm>
            <a:off x="477839" y="4767264"/>
            <a:ext cx="774185" cy="27384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CCA87E3-6E0C-4DA7-8678-2405D384860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173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12739" y="939281"/>
            <a:ext cx="8245475" cy="3751781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accent3"/>
              </a:buClr>
              <a:buFont typeface="Arial" panose="020B0604020202020204" pitchFamily="34" charset="0"/>
              <a:buChar char="•"/>
              <a:defRPr sz="2200" b="0" i="0"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200" b="0" i="0">
                <a:latin typeface="Open Sans"/>
                <a:cs typeface="Open Sans"/>
              </a:defRPr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 b="0" i="0"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12738" y="279917"/>
            <a:ext cx="8245475" cy="48519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7880350" y="0"/>
            <a:ext cx="1263650" cy="882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1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76400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Interstate" panose="02000603030000020004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72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723900"/>
          </a:xfrm>
          <a:prstGeom prst="rect">
            <a:avLst/>
          </a:prstGeom>
          <a:solidFill>
            <a:srgbClr val="E4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1350">
              <a:latin typeface="Calibr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69900" y="672705"/>
            <a:ext cx="7175500" cy="11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3377" y="4877992"/>
            <a:ext cx="758825" cy="21929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ACA851B-5075-49AE-98C3-7E94ADD469BA}" type="slidenum">
              <a:rPr lang="en-US" sz="825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825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flipV="1">
            <a:off x="0" y="5120878"/>
            <a:ext cx="9144000" cy="33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35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8" name="Picture 7" descr="CompuwareAPM3D_p_rgb_sm3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>
            <a:fillRect/>
          </a:stretch>
        </p:blipFill>
        <p:spPr bwMode="auto">
          <a:xfrm>
            <a:off x="7823203" y="4814888"/>
            <a:ext cx="1008063" cy="27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4933950"/>
            <a:ext cx="9144000" cy="18466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600" b="1">
                <a:solidFill>
                  <a:srgbClr val="9A959A"/>
                </a:solidFill>
              </a:rPr>
              <a:t>COMPANY CONFIDENTIAL – DO NOT DISTRIBUTE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41" y="86920"/>
            <a:ext cx="8245475" cy="585788"/>
          </a:xfrm>
          <a:prstGeom prst="rect">
            <a:avLst/>
          </a:prstGeom>
          <a:effectLst>
            <a:outerShdw dist="12700" dir="2700000" algn="tl" rotWithShape="0">
              <a:schemeClr val="bg2"/>
            </a:outerShdw>
          </a:effectLst>
        </p:spPr>
        <p:txBody>
          <a:bodyPr anchor="ctr" anchorCtr="0"/>
          <a:lstStyle>
            <a:lvl1pPr algn="l" defTabSz="6858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US" sz="2250" b="1" kern="1200" spc="0" baseline="0" dirty="0">
                <a:solidFill>
                  <a:schemeClr val="accent3"/>
                </a:solidFill>
                <a:latin typeface="+mj-lt"/>
                <a:ea typeface="+mj-ea"/>
                <a:cs typeface="Lucida Sans Unicode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12741" y="839392"/>
            <a:ext cx="8245475" cy="3851672"/>
          </a:xfrm>
          <a:prstGeom prst="rect">
            <a:avLst/>
          </a:prstGeom>
        </p:spPr>
        <p:txBody>
          <a:bodyPr/>
          <a:lstStyle>
            <a:lvl5pPr>
              <a:defRPr sz="12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69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- SpecialW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3376" y="4877992"/>
            <a:ext cx="758825" cy="21929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130CC72-F35C-4D2A-815C-03035087D698}" type="slidenum">
              <a:rPr lang="en-US" sz="825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825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5108973"/>
            <a:ext cx="9144000" cy="3452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35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378975" y="1837832"/>
            <a:ext cx="6386052" cy="14678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lang="en-US" sz="2850" b="1" kern="1200" cap="none" dirty="0" smtClean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5" descr="CompuwareAPM3D_p_rgb_sm300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>
            <a:fillRect/>
          </a:stretch>
        </p:blipFill>
        <p:spPr bwMode="auto">
          <a:xfrm>
            <a:off x="8289000" y="4806000"/>
            <a:ext cx="757497" cy="27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29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A_W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723900"/>
          </a:xfrm>
          <a:prstGeom prst="rect">
            <a:avLst/>
          </a:prstGeom>
          <a:solidFill>
            <a:srgbClr val="E4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1350">
              <a:latin typeface="Calibr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69901" y="672705"/>
            <a:ext cx="7175500" cy="11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3376" y="4877992"/>
            <a:ext cx="758825" cy="21929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ACA851B-5075-49AE-98C3-7E94ADD469BA}" type="slidenum">
              <a:rPr lang="en-US" sz="825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825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flipV="1">
            <a:off x="0" y="5120878"/>
            <a:ext cx="9144000" cy="33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35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8" name="Picture 7" descr="CompuwareAPM3D_p_rgb_sm3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>
            <a:fillRect/>
          </a:stretch>
        </p:blipFill>
        <p:spPr bwMode="auto">
          <a:xfrm>
            <a:off x="8289000" y="4806000"/>
            <a:ext cx="757497" cy="27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86919"/>
            <a:ext cx="8245475" cy="585788"/>
          </a:xfrm>
          <a:prstGeom prst="rect">
            <a:avLst/>
          </a:prstGeom>
          <a:effectLst>
            <a:outerShdw dist="12700" dir="2700000" algn="tl" rotWithShape="0">
              <a:schemeClr val="bg2"/>
            </a:outerShdw>
          </a:effectLst>
        </p:spPr>
        <p:txBody>
          <a:bodyPr anchor="ctr" anchorCtr="0"/>
          <a:lstStyle>
            <a:lvl1pPr algn="l" defTabSz="6858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US" sz="1800" b="1" kern="1200" spc="0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12739" y="839391"/>
            <a:ext cx="8245475" cy="3851672"/>
          </a:xfrm>
          <a:prstGeom prst="rect">
            <a:avLst/>
          </a:prstGeom>
        </p:spPr>
        <p:txBody>
          <a:bodyPr/>
          <a:lstStyle>
            <a:lvl5pPr>
              <a:defRPr sz="12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36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4000" cy="4860309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7001"/>
            <a:ext cx="8229600" cy="1460824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90000"/>
              </a:lnSpc>
              <a:defRPr sz="4000" b="0" i="0" baseline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3126" y="1717530"/>
            <a:ext cx="4288150" cy="952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6" name="Picture 5" descr="dt_logo_vert2_white.png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1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4000" cy="4860309"/>
          </a:xfrm>
          <a:prstGeom prst="rect">
            <a:avLst/>
          </a:prstGeom>
          <a:solidFill>
            <a:srgbClr val="00A8E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7001"/>
            <a:ext cx="8229600" cy="1460824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90000"/>
              </a:lnSpc>
              <a:defRPr sz="4000" b="0" i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3126" y="1717530"/>
            <a:ext cx="4288150" cy="952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6" name="Picture 5" descr="dt_logo_vert2_white.png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1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emf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30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11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3" r:id="rId2"/>
    <p:sldLayoutId id="2147483748" r:id="rId3"/>
    <p:sldLayoutId id="2147483749" r:id="rId4"/>
    <p:sldLayoutId id="2147483750" r:id="rId5"/>
    <p:sldLayoutId id="2147483753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 kern="1200">
          <a:solidFill>
            <a:srgbClr val="EF6B24"/>
          </a:solidFill>
          <a:latin typeface="+mj-lt"/>
          <a:ea typeface="MS PGothic" panose="020B0600070205080204" pitchFamily="34" charset="-128"/>
          <a:cs typeface="Lucida Sans Unicode" pitchFamily="34" charset="0"/>
        </a:defRPr>
      </a:lvl1pPr>
      <a:lvl2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2pPr>
      <a:lvl3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3pPr>
      <a:lvl4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4pPr>
      <a:lvl5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5pPr>
      <a:lvl6pPr marL="4572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6pPr>
      <a:lvl7pPr marL="9144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7pPr>
      <a:lvl8pPr marL="13716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8pPr>
      <a:lvl9pPr marL="18288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9pPr>
    </p:titleStyle>
    <p:bodyStyle>
      <a:lvl1pPr marL="169863" indent="-169863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1pPr>
      <a:lvl2pPr marL="742950" indent="-28575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Lucida Sans Unicode" pitchFamily="34" charset="0"/>
          <a:ea typeface="MS PGothic" panose="020B0600070205080204" pitchFamily="34" charset="-128"/>
          <a:cs typeface="Lucida Sans Unicod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auto">
          <a:xfrm>
            <a:off x="0" y="4970058"/>
            <a:ext cx="2140231" cy="181282"/>
          </a:xfrm>
          <a:prstGeom prst="rect">
            <a:avLst/>
          </a:prstGeom>
          <a:solidFill>
            <a:srgbClr val="00A8E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986766" y="4977898"/>
            <a:ext cx="5134432" cy="173442"/>
          </a:xfrm>
          <a:prstGeom prst="rect">
            <a:avLst/>
          </a:prstGeom>
          <a:solidFill>
            <a:srgbClr val="D03238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7040027" y="4954379"/>
            <a:ext cx="2103973" cy="196961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4858389"/>
            <a:ext cx="9144000" cy="233751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375" y="4887322"/>
            <a:ext cx="758825" cy="1949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fld id="{97119F8E-C621-CF4E-8456-E15588377C4A}" type="slidenum">
              <a:rPr lang="en-US" sz="80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pPr eaLnBrk="1" hangingPunct="1">
                <a:lnSpc>
                  <a:spcPct val="80000"/>
                </a:lnSpc>
                <a:defRPr/>
              </a:pPr>
              <a:t>‹#›</a:t>
            </a:fld>
            <a:endParaRPr lang="en-US" sz="800" dirty="0" smtClean="0">
              <a:solidFill>
                <a:schemeClr val="bg1">
                  <a:lumMod val="8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346294" y="4887322"/>
            <a:ext cx="1359666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t>@Dynatrace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080" y="181368"/>
            <a:ext cx="538480" cy="5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2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86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 kern="1200">
          <a:solidFill>
            <a:srgbClr val="EF6B24"/>
          </a:solidFill>
          <a:latin typeface="+mj-lt"/>
          <a:ea typeface="MS PGothic" panose="020B0600070205080204" pitchFamily="34" charset="-128"/>
          <a:cs typeface="Lucida Sans Unicode" pitchFamily="34" charset="0"/>
        </a:defRPr>
      </a:lvl1pPr>
      <a:lvl2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2pPr>
      <a:lvl3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3pPr>
      <a:lvl4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4pPr>
      <a:lvl5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5pPr>
      <a:lvl6pPr marL="4572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6pPr>
      <a:lvl7pPr marL="9144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7pPr>
      <a:lvl8pPr marL="13716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8pPr>
      <a:lvl9pPr marL="18288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9pPr>
    </p:titleStyle>
    <p:bodyStyle>
      <a:lvl1pPr marL="169863" indent="-169863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1pPr>
      <a:lvl2pPr marL="742950" indent="-28575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Lucida Sans Unicode" pitchFamily="34" charset="0"/>
          <a:ea typeface="MS PGothic" panose="020B0600070205080204" pitchFamily="34" charset="-128"/>
          <a:cs typeface="Lucida Sans Unicod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auto">
          <a:xfrm>
            <a:off x="0" y="4970058"/>
            <a:ext cx="2140231" cy="18128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986766" y="4977898"/>
            <a:ext cx="5134432" cy="17344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7040027" y="4954379"/>
            <a:ext cx="2103973" cy="196961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4858389"/>
            <a:ext cx="9144000" cy="23375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375" y="4887322"/>
            <a:ext cx="758825" cy="1949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fld id="{97119F8E-C621-CF4E-8456-E15588377C4A}" type="slidenum">
              <a:rPr lang="en-US" sz="80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pPr eaLnBrk="1" hangingPunct="1">
                <a:lnSpc>
                  <a:spcPct val="80000"/>
                </a:lnSpc>
                <a:defRPr/>
              </a:pPr>
              <a:t>‹#›</a:t>
            </a:fld>
            <a:endParaRPr lang="en-US" sz="800" dirty="0" smtClean="0">
              <a:solidFill>
                <a:schemeClr val="bg1">
                  <a:lumMod val="8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8260080" y="181368"/>
            <a:ext cx="538480" cy="54488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346294" y="4887322"/>
            <a:ext cx="1359666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t>#Dynatrace</a:t>
            </a:r>
          </a:p>
        </p:txBody>
      </p:sp>
    </p:spTree>
    <p:extLst>
      <p:ext uri="{BB962C8B-B14F-4D97-AF65-F5344CB8AC3E}">
        <p14:creationId xmlns:p14="http://schemas.microsoft.com/office/powerpoint/2010/main" val="396211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51" r:id="rId23"/>
    <p:sldLayoutId id="2147483752" r:id="rId24"/>
    <p:sldLayoutId id="2147483754" r:id="rId2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 kern="1200">
          <a:solidFill>
            <a:srgbClr val="EF6B24"/>
          </a:solidFill>
          <a:latin typeface="+mj-lt"/>
          <a:ea typeface="MS PGothic" panose="020B0600070205080204" pitchFamily="34" charset="-128"/>
          <a:cs typeface="Lucida Sans Unicode" pitchFamily="34" charset="0"/>
        </a:defRPr>
      </a:lvl1pPr>
      <a:lvl2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2pPr>
      <a:lvl3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3pPr>
      <a:lvl4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4pPr>
      <a:lvl5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5pPr>
      <a:lvl6pPr marL="4572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6pPr>
      <a:lvl7pPr marL="9144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7pPr>
      <a:lvl8pPr marL="13716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8pPr>
      <a:lvl9pPr marL="18288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9pPr>
    </p:titleStyle>
    <p:bodyStyle>
      <a:lvl1pPr marL="169863" indent="-169863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1pPr>
      <a:lvl2pPr marL="742950" indent="-28575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Lucida Sans Unicode" pitchFamily="34" charset="0"/>
          <a:ea typeface="MS PGothic" panose="020B0600070205080204" pitchFamily="34" charset="-128"/>
          <a:cs typeface="Lucida Sans Unicod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7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gif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jpe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11" Type="http://schemas.openxmlformats.org/officeDocument/2006/relationships/image" Target="../media/image85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gif"/><Relationship Id="rId9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8775" y="4280207"/>
            <a:ext cx="8605713" cy="492568"/>
          </a:xfrm>
        </p:spPr>
        <p:txBody>
          <a:bodyPr/>
          <a:lstStyle/>
          <a:p>
            <a:pPr>
              <a:tabLst>
                <a:tab pos="8251825" algn="r"/>
              </a:tabLst>
            </a:pPr>
            <a:r>
              <a:rPr lang="en-US" noProof="0" dirty="0">
                <a:latin typeface="Interstate" panose="02000603030000020004" pitchFamily="2" charset="0"/>
              </a:rPr>
              <a:t>Wolfgang Gottesheim 	@</a:t>
            </a:r>
            <a:r>
              <a:rPr lang="en-US" noProof="0" dirty="0" err="1" smtClean="0">
                <a:latin typeface="Interstate" panose="02000603030000020004" pitchFamily="2" charset="0"/>
              </a:rPr>
              <a:t>gottesheim</a:t>
            </a:r>
            <a:endParaRPr lang="en-US" noProof="0" dirty="0">
              <a:latin typeface="Interstate" panose="0200060303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2211710"/>
            <a:ext cx="8317681" cy="1812925"/>
          </a:xfrm>
        </p:spPr>
        <p:txBody>
          <a:bodyPr/>
          <a:lstStyle/>
          <a:p>
            <a:r>
              <a:rPr lang="en-US" sz="4400" b="1" noProof="0" dirty="0"/>
              <a:t>Challenges, Benefits and </a:t>
            </a:r>
            <a:r>
              <a:rPr lang="en-US" sz="4400" b="1" noProof="0" dirty="0" smtClean="0"/>
              <a:t/>
            </a:r>
            <a:br>
              <a:rPr lang="en-US" sz="4400" b="1" noProof="0" dirty="0" smtClean="0"/>
            </a:br>
            <a:r>
              <a:rPr lang="en-US" sz="4400" b="1" noProof="0" dirty="0" smtClean="0"/>
              <a:t>Best </a:t>
            </a:r>
            <a:r>
              <a:rPr lang="en-US" sz="4400" b="1" noProof="0" dirty="0"/>
              <a:t>Practices of </a:t>
            </a:r>
            <a:r>
              <a:rPr lang="en-US" sz="4400" b="1" noProof="0" dirty="0" smtClean="0"/>
              <a:t/>
            </a:r>
            <a:br>
              <a:rPr lang="en-US" sz="4400" b="1" noProof="0" dirty="0" smtClean="0"/>
            </a:br>
            <a:r>
              <a:rPr lang="en-US" sz="4400" b="1" noProof="0" dirty="0" smtClean="0"/>
              <a:t>Performance </a:t>
            </a:r>
            <a:r>
              <a:rPr lang="en-US" sz="4400" b="1" noProof="0" dirty="0"/>
              <a:t>Focused </a:t>
            </a:r>
            <a:r>
              <a:rPr lang="en-US" sz="4400" b="1" noProof="0" dirty="0" err="1"/>
              <a:t>DevOps</a:t>
            </a:r>
            <a:r>
              <a:rPr lang="en-US" sz="4400" b="1" noProof="0" dirty="0"/>
              <a:t> </a:t>
            </a:r>
            <a:endParaRPr lang="en-US" sz="4400" noProof="0" dirty="0"/>
          </a:p>
        </p:txBody>
      </p:sp>
    </p:spTree>
    <p:extLst>
      <p:ext uri="{BB962C8B-B14F-4D97-AF65-F5344CB8AC3E}">
        <p14:creationId xmlns:p14="http://schemas.microsoft.com/office/powerpoint/2010/main" val="18643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4" name="Picture 2" descr="A little girl is being excluded by her friend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824" y="0"/>
            <a:ext cx="7740352" cy="51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11760" y="139307"/>
            <a:ext cx="82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de-DE" sz="28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</a:t>
            </a:r>
            <a:endParaRPr lang="de-AT" sz="2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73688" y="152949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de-DE" sz="28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Ops</a:t>
            </a:r>
            <a:endParaRPr lang="de-AT" sz="2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What Operations tells Developers…</a:t>
            </a:r>
            <a:endParaRPr lang="en-US" dirty="0"/>
          </a:p>
        </p:txBody>
      </p:sp>
      <p:pic>
        <p:nvPicPr>
          <p:cNvPr id="2050" name="Picture 2" descr="http://www.robertkbrown.com/images/out_of_mem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986" y="939281"/>
            <a:ext cx="1601038" cy="138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orums.autodesk.com/autodesk/attachments/autodesk/529/2138/1/Cpu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3888" y="1131590"/>
            <a:ext cx="2823277" cy="19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iaryofaninja.com/asset/blogimages/2ab9cea5-4e79-4d41-9afb-1a96c730c0db_image_thumb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8314" y="2669208"/>
            <a:ext cx="2738771" cy="198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1.bp.blogspot.com/-tieGpAFmm4g/Tr0Eher3S2I/AAAAAAAABRY/LoaiId1_6-o/s1600/bandwidth-monitor_full_aspirasisoft.g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96" y="2571750"/>
            <a:ext cx="2677693" cy="200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8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Developers would like to know</a:t>
            </a:r>
          </a:p>
        </p:txBody>
      </p:sp>
      <p:pic>
        <p:nvPicPr>
          <p:cNvPr id="4" name="Picture 2" descr="C:\Users\cwat-agrabner\Pictures\BlogPostings\HowToBuildAPMCommunity\VisitDash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65110"/>
            <a:ext cx="7272808" cy="40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Developers would like to know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02032"/>
            <a:ext cx="7298719" cy="376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3412256" y="664532"/>
            <a:ext cx="2016224" cy="408309"/>
          </a:xfrm>
          <a:prstGeom prst="wedgeRoundRectCallout">
            <a:avLst>
              <a:gd name="adj1" fmla="val -73969"/>
              <a:gd name="adj2" fmla="val 188106"/>
              <a:gd name="adj3" fmla="val 16667"/>
            </a:avLst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Top contributor is save of </a:t>
            </a:r>
            <a:r>
              <a:rPr lang="en-US" sz="1100" dirty="0" err="1" smtClean="0"/>
              <a:t>Mage_Core_Model_Abstract</a:t>
            </a:r>
            <a:endParaRPr lang="en-US" sz="11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427314" y="2370066"/>
            <a:ext cx="2016224" cy="408309"/>
          </a:xfrm>
          <a:prstGeom prst="wedgeRoundRectCallout">
            <a:avLst>
              <a:gd name="adj1" fmla="val -3499"/>
              <a:gd name="adj2" fmla="val 166473"/>
              <a:gd name="adj3" fmla="val 16667"/>
            </a:avLst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70% of that time comes from </a:t>
            </a:r>
            <a:r>
              <a:rPr lang="en-US" sz="1100" dirty="0" err="1" smtClean="0"/>
              <a:t>Sales_Model_Quote</a:t>
            </a:r>
            <a:endParaRPr lang="en-US" sz="11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292080" y="3702356"/>
            <a:ext cx="2675145" cy="444053"/>
          </a:xfrm>
          <a:prstGeom prst="wedgeRoundRectCallout">
            <a:avLst>
              <a:gd name="adj1" fmla="val -94590"/>
              <a:gd name="adj2" fmla="val 23508"/>
              <a:gd name="adj3" fmla="val 16667"/>
            </a:avLst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Where are those calls coming from?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8935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oloscacchi.altervista.org/wp-content/uploads/2013/05/I-have-a-d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40569" y="-956642"/>
            <a:ext cx="10181509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71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737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72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2030424"/>
            <a:ext cx="7632848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5400" dirty="0" smtClean="0"/>
              <a:t>Because</a:t>
            </a:r>
          </a:p>
          <a:p>
            <a:pPr algn="ctr"/>
            <a:r>
              <a:rPr lang="en-US" sz="5400" dirty="0" smtClean="0"/>
              <a:t>NOBODY </a:t>
            </a:r>
            <a:r>
              <a:rPr lang="en-US" sz="5400" dirty="0" smtClean="0"/>
              <a:t>wants this 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7631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"/>
    </mc:Choice>
    <mc:Fallback xmlns="">
      <p:transition spd="slow" advTm="294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0" y="283727"/>
            <a:ext cx="5837834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2" y="627534"/>
            <a:ext cx="6151005" cy="200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839" y="2895721"/>
            <a:ext cx="5674893" cy="18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99" y="703339"/>
            <a:ext cx="49053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eft Arrow 4"/>
          <p:cNvSpPr/>
          <p:nvPr/>
        </p:nvSpPr>
        <p:spPr bwMode="auto">
          <a:xfrm>
            <a:off x="4705660" y="1223231"/>
            <a:ext cx="733425" cy="485775"/>
          </a:xfrm>
          <a:prstGeom prst="leftArrow">
            <a:avLst/>
          </a:prstGeom>
          <a:gradFill rotWithShape="0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78450" y="3358029"/>
            <a:ext cx="373057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en-US" sz="3200" b="1" i="1" dirty="0" smtClean="0"/>
              <a:t>~</a:t>
            </a:r>
            <a:r>
              <a:rPr lang="en-US" sz="5400" b="1" i="1" dirty="0" smtClean="0"/>
              <a:t>80% </a:t>
            </a:r>
            <a:r>
              <a:rPr lang="en-US" dirty="0" smtClean="0"/>
              <a:t>of problems</a:t>
            </a:r>
          </a:p>
          <a:p>
            <a:pPr marL="228600" indent="-228600"/>
            <a:r>
              <a:rPr lang="en-US" dirty="0" smtClean="0"/>
              <a:t>	caused by </a:t>
            </a:r>
            <a:r>
              <a:rPr lang="en-US" sz="4800" b="1" i="1" dirty="0" smtClean="0"/>
              <a:t>~20% </a:t>
            </a:r>
            <a:r>
              <a:rPr lang="en-US" b="1" i="1" dirty="0" smtClean="0"/>
              <a:t>patterns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0422" y="416829"/>
            <a:ext cx="3152273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en-US" dirty="0" smtClean="0"/>
              <a:t>YES we know this</a:t>
            </a:r>
          </a:p>
          <a:p>
            <a:pPr marL="228600" indent="-228600"/>
            <a:endParaRPr lang="en-US" dirty="0"/>
          </a:p>
          <a:p>
            <a:pPr marL="228600" indent="-228600"/>
            <a:r>
              <a:rPr lang="en-US" sz="3600" b="1" i="1" dirty="0" smtClean="0"/>
              <a:t>80%</a:t>
            </a:r>
            <a:r>
              <a:rPr lang="en-US" dirty="0" smtClean="0"/>
              <a:t> </a:t>
            </a:r>
            <a:r>
              <a:rPr lang="en-US" dirty="0" err="1" smtClean="0"/>
              <a:t>Dev</a:t>
            </a:r>
            <a:r>
              <a:rPr lang="en-US" dirty="0" smtClean="0"/>
              <a:t> Time in Bug Fixing</a:t>
            </a:r>
          </a:p>
          <a:p>
            <a:pPr marL="228600" indent="-228600"/>
            <a:endParaRPr lang="en-US" dirty="0"/>
          </a:p>
          <a:p>
            <a:pPr marL="228600" indent="-228600"/>
            <a:r>
              <a:rPr lang="en-US" sz="3200" b="1" i="1" dirty="0" smtClean="0"/>
              <a:t>$60B</a:t>
            </a:r>
            <a:r>
              <a:rPr lang="en-US" dirty="0" smtClean="0"/>
              <a:t> Defect Costs</a:t>
            </a:r>
          </a:p>
          <a:p>
            <a:pPr marL="228600" indent="-228600"/>
            <a:endParaRPr lang="en-US" dirty="0"/>
          </a:p>
          <a:p>
            <a:pPr marL="228600" indent="-228600"/>
            <a:r>
              <a:rPr lang="en-US" sz="2400" b="1" i="1" dirty="0" smtClean="0"/>
              <a:t>BUT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75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24"/>
    </mc:Choice>
    <mc:Fallback xmlns="">
      <p:transition spd="slow" advTm="6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12739" y="939281"/>
            <a:ext cx="4906769" cy="3751781"/>
          </a:xfrm>
        </p:spPr>
        <p:txBody>
          <a:bodyPr/>
          <a:lstStyle/>
          <a:p>
            <a:r>
              <a:rPr lang="en-US" dirty="0"/>
              <a:t>Define metrics that are understood </a:t>
            </a:r>
            <a:r>
              <a:rPr lang="en-US" dirty="0" smtClean="0"/>
              <a:t>across teams</a:t>
            </a:r>
          </a:p>
          <a:p>
            <a:r>
              <a:rPr lang="en-US" dirty="0" smtClean="0"/>
              <a:t>Share measurement methods </a:t>
            </a:r>
            <a:br>
              <a:rPr lang="en-US" dirty="0" smtClean="0"/>
            </a:br>
            <a:r>
              <a:rPr lang="en-US" dirty="0" smtClean="0"/>
              <a:t>and tools</a:t>
            </a:r>
            <a:endParaRPr lang="en-US" dirty="0"/>
          </a:p>
          <a:p>
            <a:r>
              <a:rPr lang="en-US" dirty="0" smtClean="0"/>
              <a:t>Make performance part </a:t>
            </a:r>
            <a:br>
              <a:rPr lang="en-US" dirty="0" smtClean="0"/>
            </a:br>
            <a:r>
              <a:rPr lang="en-US" dirty="0" smtClean="0"/>
              <a:t>of agile stories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Broaden the View</a:t>
            </a:r>
            <a:endParaRPr lang="en-US" noProof="0" dirty="0"/>
          </a:p>
        </p:txBody>
      </p:sp>
      <p:pic>
        <p:nvPicPr>
          <p:cNvPr id="4098" name="Picture 2" descr="https://carfashion.files.wordpress.com/2011/04/portal_scheuklappe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5486"/>
            <a:ext cx="2880320" cy="41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5815284" y="695592"/>
            <a:ext cx="3130057" cy="3130057"/>
          </a:xfrm>
          <a:prstGeom prst="ellipse">
            <a:avLst/>
          </a:prstGeom>
          <a:noFill/>
          <a:ln w="2540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de-AT"/>
          </a:p>
        </p:txBody>
      </p:sp>
      <p:cxnSp>
        <p:nvCxnSpPr>
          <p:cNvPr id="6" name="Straight Connector 5"/>
          <p:cNvCxnSpPr>
            <a:stCxn id="4" idx="3"/>
            <a:endCxn id="4" idx="7"/>
          </p:cNvCxnSpPr>
          <p:nvPr/>
        </p:nvCxnSpPr>
        <p:spPr>
          <a:xfrm flipV="1">
            <a:off x="6273670" y="1153978"/>
            <a:ext cx="2213285" cy="2213285"/>
          </a:xfrm>
          <a:prstGeom prst="line">
            <a:avLst/>
          </a:prstGeom>
          <a:ln w="254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2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886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5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5" y="742950"/>
            <a:ext cx="6705600" cy="3657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4" y="1463040"/>
            <a:ext cx="1764983" cy="176498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But…</a:t>
            </a: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41884" y="1225973"/>
            <a:ext cx="1712489" cy="2092960"/>
          </a:xfrm>
          <a:prstGeom prst="line">
            <a:avLst/>
          </a:prstGeom>
          <a:ln w="889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61" y="1749463"/>
            <a:ext cx="1440278" cy="119213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715755" y="1225973"/>
            <a:ext cx="1712489" cy="2092960"/>
          </a:xfrm>
          <a:prstGeom prst="line">
            <a:avLst/>
          </a:prstGeom>
          <a:ln w="889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9" y="1689811"/>
            <a:ext cx="3040352" cy="132275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662332" y="1225973"/>
            <a:ext cx="1712489" cy="2092960"/>
          </a:xfrm>
          <a:prstGeom prst="line">
            <a:avLst/>
          </a:prstGeom>
          <a:ln w="889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3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98693" y="2030425"/>
            <a:ext cx="6097507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5400"/>
              <a:t>It’s a culture thing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296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3" y="1447800"/>
            <a:ext cx="1695450" cy="1695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63" y="3143250"/>
            <a:ext cx="1733549" cy="55064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ulture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449" y="1714245"/>
            <a:ext cx="719528" cy="11692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74" y="1872117"/>
            <a:ext cx="1141196" cy="8889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7798" y="3143249"/>
            <a:ext cx="1733549" cy="55064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easure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1963" y="3143249"/>
            <a:ext cx="1733549" cy="55064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608" y="1872117"/>
            <a:ext cx="904257" cy="8889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36422" y="3143249"/>
            <a:ext cx="2290760" cy="55064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utomation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Starting from…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624" y="1257713"/>
            <a:ext cx="739547" cy="6944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637684" y="1529343"/>
            <a:ext cx="10800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105369" y="1604963"/>
            <a:ext cx="10800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72355" y="2020294"/>
            <a:ext cx="12183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314" y="1317356"/>
            <a:ext cx="644038" cy="58321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5625" y="2018783"/>
            <a:ext cx="1094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1750" y="3920912"/>
            <a:ext cx="739547" cy="6944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00" y="1324284"/>
            <a:ext cx="627929" cy="62792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92241" y="2041374"/>
            <a:ext cx="9044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 Server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73" y="1324284"/>
            <a:ext cx="627929" cy="6279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836765" y="2053408"/>
            <a:ext cx="12183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779046" y="1604963"/>
            <a:ext cx="10800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6163" y="3920912"/>
            <a:ext cx="739547" cy="6944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65" y="2968879"/>
            <a:ext cx="522515" cy="407011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H="1">
            <a:off x="1637684" y="1703201"/>
            <a:ext cx="10800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2"/>
          </p:cNvCxnSpPr>
          <p:nvPr/>
        </p:nvCxnSpPr>
        <p:spPr>
          <a:xfrm flipH="1">
            <a:off x="5445936" y="2561239"/>
            <a:ext cx="3" cy="1220794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871134" y="3489139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867457" y="2603314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15320" y="1257713"/>
            <a:ext cx="8082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5982" y="3920912"/>
            <a:ext cx="739547" cy="694499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3131840" y="2561239"/>
            <a:ext cx="0" cy="1220794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4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…or maybe…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624" y="1257713"/>
            <a:ext cx="739547" cy="6944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637684" y="1529343"/>
            <a:ext cx="10800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105369" y="1604963"/>
            <a:ext cx="10800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72355" y="2020294"/>
            <a:ext cx="12183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314" y="1317356"/>
            <a:ext cx="644038" cy="5832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80" y="2968879"/>
            <a:ext cx="522515" cy="4070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5625" y="2018783"/>
            <a:ext cx="1094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1750" y="3920912"/>
            <a:ext cx="739547" cy="6944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00" y="1324284"/>
            <a:ext cx="627929" cy="62792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92241" y="2041374"/>
            <a:ext cx="9044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 Server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73" y="1324284"/>
            <a:ext cx="627929" cy="6279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836765" y="2053408"/>
            <a:ext cx="12183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779046" y="1604963"/>
            <a:ext cx="10800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6163" y="3920912"/>
            <a:ext cx="739547" cy="6944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65" y="2968879"/>
            <a:ext cx="522515" cy="407011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H="1">
            <a:off x="1637684" y="1703201"/>
            <a:ext cx="10800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637684" y="2318373"/>
            <a:ext cx="3014573" cy="160254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445936" y="2603314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445936" y="3481995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871134" y="3489139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867457" y="2603314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15320" y="1257713"/>
            <a:ext cx="8082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5406" y="3760048"/>
            <a:ext cx="739547" cy="694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want to get to…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301" y="1297587"/>
            <a:ext cx="739547" cy="6944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844720" y="1644837"/>
            <a:ext cx="6075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33" y="1357229"/>
            <a:ext cx="611324" cy="6306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8622" y="2058658"/>
            <a:ext cx="8675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Stage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08654" y="2060167"/>
            <a:ext cx="114807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Acceptance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82464" y="1644837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8" y="1357229"/>
            <a:ext cx="611324" cy="6306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85349" y="2060167"/>
            <a:ext cx="113043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Capacity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5" y="1357229"/>
            <a:ext cx="611324" cy="63066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6622041" y="1644837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86027" y="2060167"/>
            <a:ext cx="8082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23284" y="1644837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34" y="1357229"/>
            <a:ext cx="644038" cy="5832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38" y="3107156"/>
            <a:ext cx="522515" cy="4070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2301" y="2058657"/>
            <a:ext cx="1094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7231" y="3898558"/>
            <a:ext cx="739547" cy="694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6596" y="4140124"/>
            <a:ext cx="739547" cy="6944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1970" y="3950086"/>
            <a:ext cx="739547" cy="6944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33" y="3111016"/>
            <a:ext cx="522515" cy="40701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10" y="3143439"/>
            <a:ext cx="522515" cy="407011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4682690" y="2715781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42395" y="2631559"/>
            <a:ext cx="0" cy="38426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50567" y="2752664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76" y="3143439"/>
            <a:ext cx="522515" cy="40701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7648532" y="2408275"/>
            <a:ext cx="0" cy="644427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42395" y="3612412"/>
            <a:ext cx="1208137" cy="337675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622041" y="3612412"/>
            <a:ext cx="1004812" cy="34797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943600" y="3612412"/>
            <a:ext cx="162412" cy="224183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682690" y="3550449"/>
            <a:ext cx="64294" cy="286146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" y="2265280"/>
            <a:ext cx="9144000" cy="882534"/>
          </a:xfrm>
          <a:prstGeom prst="rect">
            <a:avLst/>
          </a:prstGeom>
          <a:effectLst>
            <a:outerShdw dist="12700" dir="2700000" algn="tl" rotWithShape="0">
              <a:srgbClr val="FFFFFF"/>
            </a:outerShdw>
          </a:effectLst>
        </p:spPr>
        <p:txBody>
          <a:bodyPr anchor="ctr" anchorCtr="0"/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EF6B24"/>
                </a:solidFill>
                <a:latin typeface="+mj-lt"/>
                <a:ea typeface="Lucida Sans Unicode" pitchFamily="34" charset="0"/>
                <a:cs typeface="Lucida Sans Unicode" pitchFamily="34" charset="0"/>
              </a:defRPr>
            </a:lvl1pPr>
            <a:lvl2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2pPr>
            <a:lvl3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3pPr>
            <a:lvl4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4pPr>
            <a:lvl5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4572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9144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13716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18288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dirty="0" smtClean="0">
                <a:solidFill>
                  <a:srgbClr val="8DC63F"/>
                </a:solidFill>
                <a:latin typeface="Interstate" panose="02000603030000020004" pitchFamily="2" charset="0"/>
              </a:rPr>
              <a:t>METRICS</a:t>
            </a:r>
            <a:r>
              <a:rPr lang="en-US" sz="6000" dirty="0" smtClean="0">
                <a:solidFill>
                  <a:srgbClr val="8DC63F"/>
                </a:solidFill>
                <a:latin typeface="Interstate" panose="02000603030000020004" pitchFamily="2" charset="0"/>
              </a:rPr>
              <a:t> </a:t>
            </a:r>
            <a:r>
              <a:rPr lang="en-US" sz="6000" dirty="0" smtClean="0">
                <a:solidFill>
                  <a:srgbClr val="8DC63F"/>
                </a:solidFill>
                <a:latin typeface="Interstate" panose="02000603030000020004" pitchFamily="2" charset="0"/>
              </a:rPr>
              <a:t>to look </a:t>
            </a:r>
            <a:r>
              <a:rPr lang="en-US" sz="6000" dirty="0" smtClean="0">
                <a:solidFill>
                  <a:srgbClr val="8DC63F"/>
                </a:solidFill>
                <a:latin typeface="Interstate" panose="02000603030000020004" pitchFamily="2" charset="0"/>
              </a:rPr>
              <a:t>at,</a:t>
            </a:r>
          </a:p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dirty="0">
                <a:solidFill>
                  <a:srgbClr val="8DC63F"/>
                </a:solidFill>
                <a:latin typeface="Interstate" panose="02000603030000020004" pitchFamily="2" charset="0"/>
              </a:rPr>
              <a:t>WHY</a:t>
            </a:r>
            <a:r>
              <a:rPr lang="en-US" sz="6000" dirty="0" smtClean="0">
                <a:solidFill>
                  <a:srgbClr val="8DC63F"/>
                </a:solidFill>
                <a:latin typeface="Interstate" panose="02000603030000020004" pitchFamily="2" charset="0"/>
              </a:rPr>
              <a:t> we want them,</a:t>
            </a:r>
          </a:p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dirty="0">
                <a:solidFill>
                  <a:srgbClr val="8DC63F"/>
                </a:solidFill>
                <a:latin typeface="Interstate" panose="02000603030000020004" pitchFamily="2" charset="0"/>
              </a:rPr>
              <a:t>HOW</a:t>
            </a:r>
            <a:r>
              <a:rPr lang="en-US" sz="6000" dirty="0" smtClean="0">
                <a:solidFill>
                  <a:srgbClr val="8DC63F"/>
                </a:solidFill>
                <a:latin typeface="Interstate" panose="02000603030000020004" pitchFamily="2" charset="0"/>
              </a:rPr>
              <a:t> they help</a:t>
            </a:r>
            <a:endParaRPr lang="en-US" sz="6000" dirty="0" smtClean="0">
              <a:solidFill>
                <a:srgbClr val="8DC63F"/>
              </a:solidFill>
              <a:latin typeface="Interstate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6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739" y="1892945"/>
            <a:ext cx="3179141" cy="1357610"/>
          </a:xfrm>
        </p:spPr>
        <p:txBody>
          <a:bodyPr/>
          <a:lstStyle/>
          <a:p>
            <a:r>
              <a:rPr lang="en-US" sz="4400" noProof="0" dirty="0" smtClean="0"/>
              <a:t>Queues and Pools</a:t>
            </a:r>
            <a:endParaRPr lang="en-US" sz="4400" noProof="0" dirty="0"/>
          </a:p>
        </p:txBody>
      </p:sp>
      <p:pic>
        <p:nvPicPr>
          <p:cNvPr id="1026" name="Picture 2" descr="http://imgace.com/wp-content/uploads/2012/09/some-men-just-want-to-watch-the-world-bur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6" y="0"/>
            <a:ext cx="5184576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4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Online Banking: Slow Balance Check</a:t>
            </a:r>
            <a:endParaRPr lang="en-US" noProof="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5" y="1779662"/>
            <a:ext cx="8943709" cy="145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107504" y="1059582"/>
            <a:ext cx="2304256" cy="697632"/>
          </a:xfrm>
          <a:prstGeom prst="wedgeRoundRectCallout">
            <a:avLst>
              <a:gd name="adj1" fmla="val 19476"/>
              <a:gd name="adj2" fmla="val 12214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1.69min </a:t>
            </a:r>
            <a:r>
              <a:rPr lang="en-US" sz="2000" dirty="0" smtClean="0">
                <a:solidFill>
                  <a:prstClr val="black"/>
                </a:solidFill>
              </a:rPr>
              <a:t>(=</a:t>
            </a:r>
            <a:r>
              <a:rPr lang="en-US" sz="2000" b="1" i="1" dirty="0" smtClean="0">
                <a:solidFill>
                  <a:prstClr val="black"/>
                </a:solidFill>
              </a:rPr>
              <a:t>101s!</a:t>
            </a:r>
            <a:r>
              <a:rPr lang="en-US" sz="2000" dirty="0" smtClean="0">
                <a:solidFill>
                  <a:prstClr val="black"/>
                </a:solidFill>
              </a:rPr>
              <a:t>) To </a:t>
            </a:r>
            <a:r>
              <a:rPr lang="en-US" sz="2000" dirty="0" smtClean="0">
                <a:solidFill>
                  <a:prstClr val="black"/>
                </a:solidFill>
              </a:rPr>
              <a:t>check balance</a:t>
            </a:r>
            <a:r>
              <a:rPr lang="en-US" sz="2000" dirty="0" smtClean="0">
                <a:solidFill>
                  <a:prstClr val="black"/>
                </a:solidFill>
              </a:rPr>
              <a:t>!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2157143" y="3579862"/>
            <a:ext cx="2088232" cy="504056"/>
          </a:xfrm>
          <a:prstGeom prst="wedgeRoundRectCallout">
            <a:avLst>
              <a:gd name="adj1" fmla="val 17979"/>
              <a:gd name="adj2" fmla="val -13753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prstClr val="black"/>
                </a:solidFill>
              </a:rPr>
              <a:t>87%</a:t>
            </a:r>
            <a:r>
              <a:rPr lang="en-US" sz="2000" dirty="0" smtClean="0">
                <a:solidFill>
                  <a:prstClr val="black"/>
                </a:solidFill>
              </a:rPr>
              <a:t> spent in IIS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300192" y="3547600"/>
            <a:ext cx="2664296" cy="504056"/>
          </a:xfrm>
          <a:prstGeom prst="wedgeRoundRectCallout">
            <a:avLst>
              <a:gd name="adj1" fmla="val -25362"/>
              <a:gd name="adj2" fmla="val -22652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prstClr val="black"/>
                </a:solidFill>
              </a:rPr>
              <a:t>600! SQL </a:t>
            </a:r>
            <a:r>
              <a:rPr lang="en-US" sz="2000" dirty="0" smtClean="0">
                <a:solidFill>
                  <a:prstClr val="black"/>
                </a:solidFill>
              </a:rPr>
              <a:t>Executions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90892"/>
            <a:ext cx="3257270" cy="2929130"/>
          </a:xfrm>
          <a:prstGeom prst="rect">
            <a:avLst/>
          </a:prstGeom>
        </p:spPr>
      </p:pic>
      <p:pic>
        <p:nvPicPr>
          <p:cNvPr id="3" name="Picture 2" descr="http://www.chicagonow.com/pace-of-chicago/files/2012/11/cyberm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03" y="2116413"/>
            <a:ext cx="1505876" cy="6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mediasourcetv.com/Portals/0/BreakingNew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04" y="2739920"/>
            <a:ext cx="1505876" cy="98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flow935.com/getattachment/Shows/FLOW-blog/January-2013/Sneak-Peak-at-the-Super-Bowl-Ads/20805624_BG1-(1).jpg.asp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68" y="3742992"/>
            <a:ext cx="1502111" cy="112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Camden, New Jersey - Radio. RCA Victor. Final Inspector - testing radio frequency alignment and making final test of... - NARA - 51870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77" y="2783796"/>
            <a:ext cx="2169874" cy="15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41039" y="2439482"/>
            <a:ext cx="1005403" cy="2389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4925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sz="14925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52559" y="2439482"/>
            <a:ext cx="1005403" cy="2389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4925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sz="14925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97313" y="2443648"/>
            <a:ext cx="1005403" cy="2389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4925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sz="14925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26" y="843558"/>
            <a:ext cx="739547" cy="6944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928945" y="1190808"/>
            <a:ext cx="6075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58" y="903200"/>
            <a:ext cx="611324" cy="6306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91614" y="1604628"/>
            <a:ext cx="1470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Unit/Integration</a:t>
            </a:r>
            <a:b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2879" y="1606138"/>
            <a:ext cx="11480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Acceptance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166689" y="1190808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53" y="903200"/>
            <a:ext cx="611324" cy="6306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02622" y="1606138"/>
            <a:ext cx="8643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Capacity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30" y="903200"/>
            <a:ext cx="611324" cy="63066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6706266" y="1190808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70252" y="1606137"/>
            <a:ext cx="8082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607509" y="1190808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59" y="903200"/>
            <a:ext cx="644038" cy="58321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6526" y="1604628"/>
            <a:ext cx="1094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When do we find performance problems?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55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#1: Time Spent in IIS?</a:t>
            </a:r>
            <a:endParaRPr lang="en-US" noProof="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1114111"/>
            <a:ext cx="883126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3779912" y="4119341"/>
            <a:ext cx="3168352" cy="612649"/>
          </a:xfrm>
          <a:prstGeom prst="wedgeRoundRectCallout">
            <a:avLst>
              <a:gd name="adj1" fmla="val -4759"/>
              <a:gd name="adj2" fmla="val -10851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Thread 32 in </a:t>
            </a:r>
            <a:r>
              <a:rPr lang="en-US" sz="1400" dirty="0" smtClean="0"/>
              <a:t>IIS </a:t>
            </a:r>
            <a:r>
              <a:rPr lang="en-US" sz="1400" dirty="0" smtClean="0"/>
              <a:t>took </a:t>
            </a:r>
            <a:r>
              <a:rPr lang="en-US" sz="1400" b="1" i="1" dirty="0" smtClean="0"/>
              <a:t>87s </a:t>
            </a:r>
            <a:r>
              <a:rPr lang="en-US" sz="1400" dirty="0" smtClean="0"/>
              <a:t>to pass control to Thread 30 in ASP.NET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773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#2: SQL Executions!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9"/>
          <a:stretch/>
        </p:blipFill>
        <p:spPr bwMode="auto">
          <a:xfrm>
            <a:off x="558448" y="987574"/>
            <a:ext cx="7802563" cy="351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6228184" y="771550"/>
            <a:ext cx="2245137" cy="671245"/>
          </a:xfrm>
          <a:prstGeom prst="wedgeRoundRectCallout">
            <a:avLst>
              <a:gd name="adj1" fmla="val -61096"/>
              <a:gd name="adj2" fmla="val 13212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new connection for every statement…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6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#2: SQL Executions! continued …</a:t>
            </a:r>
            <a:endParaRPr lang="en-US" noProof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275" y="843558"/>
            <a:ext cx="6069013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6012160" y="1347614"/>
            <a:ext cx="2880320" cy="360040"/>
          </a:xfrm>
          <a:prstGeom prst="wedgeRoundRectCallout">
            <a:avLst>
              <a:gd name="adj1" fmla="val -59403"/>
              <a:gd name="adj2" fmla="val -800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#1</a:t>
            </a:r>
            <a:r>
              <a:rPr lang="en-US" sz="1400" dirty="0" smtClean="0"/>
              <a:t>: Same SQL is executed </a:t>
            </a:r>
            <a:r>
              <a:rPr lang="en-US" sz="1400" b="1" i="1" dirty="0" smtClean="0"/>
              <a:t>67! </a:t>
            </a:r>
            <a:r>
              <a:rPr lang="en-US" sz="1400" dirty="0" smtClean="0"/>
              <a:t>times</a:t>
            </a:r>
            <a:endParaRPr lang="en-US" sz="1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542763" y="3147814"/>
            <a:ext cx="2321757" cy="812644"/>
          </a:xfrm>
          <a:prstGeom prst="wedgeRoundRectCallout">
            <a:avLst>
              <a:gd name="adj1" fmla="val -14833"/>
              <a:gd name="adj2" fmla="val -10421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#2</a:t>
            </a:r>
            <a:r>
              <a:rPr lang="en-US" sz="1400" dirty="0" smtClean="0"/>
              <a:t>: </a:t>
            </a:r>
            <a:r>
              <a:rPr lang="en-US" sz="1400" b="1" i="1" dirty="0" smtClean="0"/>
              <a:t>NO PREPARATION</a:t>
            </a:r>
            <a:r>
              <a:rPr lang="en-US" sz="1400" dirty="0" smtClean="0"/>
              <a:t> because everything executed on new Connection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59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Lessons Learned!</a:t>
            </a:r>
            <a:endParaRPr lang="en-US" noProof="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5" y="1851670"/>
            <a:ext cx="8943709" cy="145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2915816" y="3795886"/>
            <a:ext cx="2398100" cy="864096"/>
          </a:xfrm>
          <a:prstGeom prst="wedgeRoundRectCallout">
            <a:avLst>
              <a:gd name="adj1" fmla="val 20604"/>
              <a:gd name="adj2" fmla="val -16320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prstClr val="black"/>
                </a:solidFill>
              </a:rPr>
              <a:t>ASP.NET Worker Thread Pool Sizing!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372200" y="3795886"/>
            <a:ext cx="2592288" cy="792088"/>
          </a:xfrm>
          <a:prstGeom prst="wedgeRoundRectCallout">
            <a:avLst>
              <a:gd name="adj1" fmla="val -24558"/>
              <a:gd name="adj2" fmla="val -18965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prstClr val="black"/>
                </a:solidFill>
              </a:rPr>
              <a:t>DB Connection Pools</a:t>
            </a:r>
          </a:p>
          <a:p>
            <a:pPr algn="ctr"/>
            <a:r>
              <a:rPr lang="en-US" sz="2000" b="1" i="1" dirty="0" smtClean="0">
                <a:solidFill>
                  <a:prstClr val="black"/>
                </a:solidFill>
              </a:rPr>
              <a:t>More Efficient SQL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5" y="243018"/>
            <a:ext cx="8693051" cy="4657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574389"/>
            <a:ext cx="7848872" cy="485193"/>
          </a:xfrm>
        </p:spPr>
        <p:txBody>
          <a:bodyPr/>
          <a:lstStyle/>
          <a:p>
            <a:r>
              <a:rPr lang="en-US" sz="4400" noProof="0" dirty="0" smtClean="0">
                <a:solidFill>
                  <a:schemeClr val="bg1"/>
                </a:solidFill>
              </a:rPr>
              <a:t>Helpful Metrics</a:t>
            </a:r>
            <a:endParaRPr lang="en-US" sz="4400" noProof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450" y="1879253"/>
            <a:ext cx="44326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Idle vs. Busy </a:t>
            </a: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Threads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SQLs / </a:t>
            </a: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Request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</a:t>
            </a: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Opened connections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0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67494"/>
            <a:ext cx="5369681" cy="376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9552" y="3579862"/>
            <a:ext cx="8229600" cy="1460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Interstate" panose="02000603030000020004" pitchFamily="2" charset="0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de-AT" sz="6600" dirty="0" smtClean="0"/>
              <a:t>Push </a:t>
            </a:r>
            <a:br>
              <a:rPr lang="de-AT" sz="6600" dirty="0" smtClean="0"/>
            </a:br>
            <a:r>
              <a:rPr lang="de-AT" sz="6600" dirty="0" err="1" smtClean="0"/>
              <a:t>without</a:t>
            </a:r>
            <a:r>
              <a:rPr lang="de-AT" sz="6600" dirty="0" smtClean="0"/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7485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Mobile Landing Page of Super Bowl Ad</a:t>
            </a:r>
            <a:endParaRPr lang="en-US" noProof="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167" y="1189292"/>
            <a:ext cx="8748464" cy="30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1043608" y="3832862"/>
            <a:ext cx="4824536" cy="756084"/>
          </a:xfrm>
          <a:prstGeom prst="wedgeRectCallout">
            <a:avLst>
              <a:gd name="adj1" fmla="val -27330"/>
              <a:gd name="adj2" fmla="val -7175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/>
              <a:t>434 Resources </a:t>
            </a:r>
            <a:r>
              <a:rPr lang="en-US" sz="2400" dirty="0" smtClean="0"/>
              <a:t>in total on that page:</a:t>
            </a:r>
          </a:p>
          <a:p>
            <a:pPr algn="ctr"/>
            <a:r>
              <a:rPr lang="en-US" sz="2400" dirty="0" smtClean="0"/>
              <a:t>230 JPEGs, 75 PNGs, 50 GIFs, …</a:t>
            </a:r>
            <a:endParaRPr lang="en-US" sz="2400" dirty="0"/>
          </a:p>
        </p:txBody>
      </p:sp>
      <p:sp>
        <p:nvSpPr>
          <p:cNvPr id="5" name="Rectangular Callout 4"/>
          <p:cNvSpPr/>
          <p:nvPr/>
        </p:nvSpPr>
        <p:spPr>
          <a:xfrm>
            <a:off x="5724129" y="715121"/>
            <a:ext cx="3436058" cy="990110"/>
          </a:xfrm>
          <a:prstGeom prst="wedgeRectCallout">
            <a:avLst>
              <a:gd name="adj1" fmla="val 28860"/>
              <a:gd name="adj2" fmla="val 700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Total size of ~ </a:t>
            </a:r>
            <a:r>
              <a:rPr lang="en-US" sz="3600" b="1" i="1" dirty="0" smtClean="0"/>
              <a:t>20MB</a:t>
            </a:r>
            <a:endParaRPr lang="en-US" sz="36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131840" y="4363258"/>
            <a:ext cx="59456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r"/>
            <a:r>
              <a:rPr lang="en-US" sz="1300" dirty="0"/>
              <a:t>http://</a:t>
            </a:r>
            <a:r>
              <a:rPr lang="en-US" sz="1300" dirty="0" smtClean="0"/>
              <a:t>apmblog.dynatrace.com/2014/01/31</a:t>
            </a:r>
            <a:br>
              <a:rPr lang="en-US" sz="1300" dirty="0" smtClean="0"/>
            </a:br>
            <a:r>
              <a:rPr lang="en-US" sz="1300" dirty="0" smtClean="0"/>
              <a:t>/</a:t>
            </a:r>
            <a:r>
              <a:rPr lang="en-US" sz="1300" dirty="0"/>
              <a:t>technical-and-business-web-performance-tips-for-super-bowl-ad-landing-pages/</a:t>
            </a:r>
            <a:endParaRPr lang="en-US" sz="1300" dirty="0" smtClean="0"/>
          </a:p>
        </p:txBody>
      </p:sp>
    </p:spTree>
    <p:extLst>
      <p:ext uri="{BB962C8B-B14F-4D97-AF65-F5344CB8AC3E}">
        <p14:creationId xmlns:p14="http://schemas.microsoft.com/office/powerpoint/2010/main" val="270409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m.store.com redirects to www.store.com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71"/>
          <a:stretch/>
        </p:blipFill>
        <p:spPr bwMode="auto">
          <a:xfrm>
            <a:off x="48218" y="1707654"/>
            <a:ext cx="9022692" cy="312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480265" y="756114"/>
            <a:ext cx="3359021" cy="821500"/>
          </a:xfrm>
          <a:prstGeom prst="wedgeRoundRectCallout">
            <a:avLst>
              <a:gd name="adj1" fmla="val 27232"/>
              <a:gd name="adj2" fmla="val 9398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/>
              <a:t>ALL</a:t>
            </a:r>
            <a:r>
              <a:rPr lang="en-US" sz="2400" dirty="0" smtClean="0"/>
              <a:t> </a:t>
            </a:r>
            <a:r>
              <a:rPr lang="en-US" dirty="0" smtClean="0"/>
              <a:t>CSS and JS files are redirected to the www domain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111681" y="759876"/>
            <a:ext cx="3600400" cy="817738"/>
          </a:xfrm>
          <a:prstGeom prst="wedgeRoundRectCallout">
            <a:avLst>
              <a:gd name="adj1" fmla="val 29841"/>
              <a:gd name="adj2" fmla="val 7803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a lot of time “wasted” especially on high latency mobile connections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129" y="4829028"/>
            <a:ext cx="9155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en-US" sz="1400" dirty="0"/>
              <a:t>http://apmblog.dynatrace.com/2013/12/02/the-terrible-website-performance-mistakes-of-mobile-shopping-sites-in-2013/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5031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Fifa.com during </a:t>
            </a:r>
            <a:r>
              <a:rPr lang="en-US" noProof="0" dirty="0" err="1" smtClean="0"/>
              <a:t>Worldcup</a:t>
            </a:r>
            <a:endParaRPr lang="en-US" noProof="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0" y="1200150"/>
            <a:ext cx="82772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4731990"/>
            <a:ext cx="8637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smtClean="0"/>
              <a:t>apmblog.dynatrace.com/2014/05/21/is-the-fifa-world-cup-website-ready-for-the-tournament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536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5" y="243018"/>
            <a:ext cx="8693051" cy="4657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574389"/>
            <a:ext cx="7848872" cy="485193"/>
          </a:xfrm>
        </p:spPr>
        <p:txBody>
          <a:bodyPr/>
          <a:lstStyle/>
          <a:p>
            <a:r>
              <a:rPr lang="en-US" sz="4400" noProof="0" dirty="0" smtClean="0">
                <a:solidFill>
                  <a:schemeClr val="bg1"/>
                </a:solidFill>
              </a:rPr>
              <a:t>Helpful Metrics</a:t>
            </a:r>
            <a:endParaRPr lang="en-US" sz="4400" noProof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450" y="1448366"/>
            <a:ext cx="40534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 </a:t>
            </a: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</a:t>
            </a: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Redirects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</a:t>
            </a: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 3xx, 4xx, </a:t>
            </a: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5xx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 of resources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.bp.blogspot.com/-Hs9_0ZP3ZKU/TtHJ1ESBN_I/AAAAAAAAIL4/-4iuFssxnQQ/s1600/devt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05" y="0"/>
            <a:ext cx="726223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55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017655"/>
            <a:ext cx="9756576" cy="655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3539801"/>
            <a:ext cx="8229600" cy="1460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Interstate" panose="02000603030000020004" pitchFamily="2" charset="0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AT" sz="6600" dirty="0" err="1" smtClean="0">
                <a:solidFill>
                  <a:schemeClr val="bg1"/>
                </a:solidFill>
              </a:rPr>
              <a:t>Reusing</a:t>
            </a:r>
            <a:r>
              <a:rPr lang="de-AT" sz="6600" dirty="0" smtClean="0">
                <a:solidFill>
                  <a:schemeClr val="bg1"/>
                </a:solidFill>
              </a:rPr>
              <a:t> Components</a:t>
            </a:r>
            <a:endParaRPr lang="de-AT" sz="6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Requirement: We need a report</a:t>
            </a:r>
            <a:endParaRPr lang="en-US" noProof="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738" y="939281"/>
            <a:ext cx="7510462" cy="366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5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Using Hibernate results in 4k+ SQL Statements to display 3 items!</a:t>
            </a:r>
            <a:endParaRPr lang="en-US" noProof="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2" y="2085696"/>
            <a:ext cx="8698269" cy="19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2305889" y="915566"/>
            <a:ext cx="2592288" cy="1170130"/>
          </a:xfrm>
          <a:prstGeom prst="wedgeRoundRectCallout">
            <a:avLst>
              <a:gd name="adj1" fmla="val 41641"/>
              <a:gd name="adj2" fmla="val 8092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Hibernate Executes 4k+ Statements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258217" y="915566"/>
            <a:ext cx="2448272" cy="1008112"/>
          </a:xfrm>
          <a:prstGeom prst="wedgeRoundRectCallout">
            <a:avLst>
              <a:gd name="adj1" fmla="val 26908"/>
              <a:gd name="adj2" fmla="val 726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Individual Execution VERY FAST</a:t>
            </a:r>
            <a:endParaRPr lang="en-US" sz="24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194321" y="3651870"/>
            <a:ext cx="2592288" cy="864096"/>
          </a:xfrm>
          <a:prstGeom prst="wedgeRoundRectCallout">
            <a:avLst>
              <a:gd name="adj1" fmla="val 36986"/>
              <a:gd name="adj2" fmla="val -16337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But Total SUM takes </a:t>
            </a:r>
            <a:r>
              <a:rPr lang="en-US" sz="2400" b="1" i="1" dirty="0" smtClean="0"/>
              <a:t>6s</a:t>
            </a:r>
            <a:endParaRPr lang="en-US" sz="24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09684" y="4771338"/>
            <a:ext cx="8654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en-US" sz="1400" dirty="0"/>
              <a:t>http://apmblog.dynatrace.com/2014/04/23/database-access-quality-metrics-for-your-continuous-delivery-pipeline/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07914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5" y="243018"/>
            <a:ext cx="8693051" cy="4657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574389"/>
            <a:ext cx="7848872" cy="485193"/>
          </a:xfrm>
        </p:spPr>
        <p:txBody>
          <a:bodyPr/>
          <a:lstStyle/>
          <a:p>
            <a:r>
              <a:rPr lang="en-US" sz="4400" noProof="0" dirty="0" smtClean="0">
                <a:solidFill>
                  <a:schemeClr val="bg1"/>
                </a:solidFill>
              </a:rPr>
              <a:t>Helpful Metrics</a:t>
            </a:r>
            <a:endParaRPr lang="en-US" sz="4400" noProof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450" y="1879253"/>
            <a:ext cx="5353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SQL Statement Executions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of same SQLs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 Set Size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89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5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539801"/>
            <a:ext cx="8229600" cy="1460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Interstate" panose="02000603030000020004" pitchFamily="2" charset="0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de-AT" sz="6600" dirty="0" smtClean="0">
                <a:solidFill>
                  <a:schemeClr val="bg1"/>
                </a:solidFill>
              </a:rPr>
              <a:t>Tools </a:t>
            </a:r>
            <a:r>
              <a:rPr lang="de-AT" sz="6600" dirty="0" err="1" smtClean="0">
                <a:solidFill>
                  <a:schemeClr val="bg1"/>
                </a:solidFill>
              </a:rPr>
              <a:t>and</a:t>
            </a:r>
            <a:r>
              <a:rPr lang="de-AT" sz="6600" dirty="0" smtClean="0">
                <a:solidFill>
                  <a:schemeClr val="bg1"/>
                </a:solidFill>
              </a:rPr>
              <a:t> Frameworks</a:t>
            </a:r>
            <a:endParaRPr lang="de-AT" sz="6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Bank: Transaction History CSV Download!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46" y="884620"/>
            <a:ext cx="6659563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716016" y="3651870"/>
            <a:ext cx="2160240" cy="432048"/>
          </a:xfrm>
          <a:prstGeom prst="wedgeRoundRectCallout">
            <a:avLst>
              <a:gd name="adj1" fmla="val -67370"/>
              <a:gd name="adj2" fmla="val -7393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smtClean="0"/>
              <a:t>Building CSV output in memory…</a:t>
            </a:r>
            <a:endParaRPr lang="en-US" sz="1100" dirty="0" smtClean="0"/>
          </a:p>
        </p:txBody>
      </p:sp>
      <p:sp>
        <p:nvSpPr>
          <p:cNvPr id="7" name="Rounded Rectangular Callout 6"/>
          <p:cNvSpPr/>
          <p:nvPr/>
        </p:nvSpPr>
        <p:spPr>
          <a:xfrm>
            <a:off x="5263126" y="850286"/>
            <a:ext cx="2664296" cy="470852"/>
          </a:xfrm>
          <a:prstGeom prst="wedgeRoundRectCallout">
            <a:avLst>
              <a:gd name="adj1" fmla="val -59717"/>
              <a:gd name="adj2" fmla="val -13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/>
              <a:t>Problem</a:t>
            </a:r>
            <a:r>
              <a:rPr lang="en-US" sz="1100" dirty="0" smtClean="0"/>
              <a:t>: Takes </a:t>
            </a:r>
            <a:r>
              <a:rPr lang="en-US" sz="1100" b="1" i="1" dirty="0" smtClean="0"/>
              <a:t>207s!</a:t>
            </a:r>
            <a:r>
              <a:rPr lang="en-US" sz="1100" dirty="0" smtClean="0"/>
              <a:t> To download. </a:t>
            </a:r>
            <a:r>
              <a:rPr lang="en-US" sz="1100" b="1" i="1" dirty="0" smtClean="0"/>
              <a:t>87%</a:t>
            </a:r>
            <a:r>
              <a:rPr lang="en-US" sz="1100" dirty="0" smtClean="0"/>
              <a:t> of Time spent in Garbage Collection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39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Store: Rendering Search Result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4" r="15060" b="8712"/>
          <a:stretch/>
        </p:blipFill>
        <p:spPr bwMode="auto">
          <a:xfrm>
            <a:off x="1043608" y="1059582"/>
            <a:ext cx="6786907" cy="377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6012160" y="699542"/>
            <a:ext cx="2664296" cy="360040"/>
          </a:xfrm>
          <a:prstGeom prst="wedgeRoundRectCallout">
            <a:avLst>
              <a:gd name="adj1" fmla="val -58099"/>
              <a:gd name="adj2" fmla="val 8766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/>
              <a:t>Problem</a:t>
            </a:r>
            <a:r>
              <a:rPr lang="en-US" sz="1200" dirty="0" smtClean="0"/>
              <a:t>: 4.4s to render result page</a:t>
            </a:r>
            <a:endParaRPr lang="en-US" sz="12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796136" y="3939902"/>
            <a:ext cx="2664296" cy="360040"/>
          </a:xfrm>
          <a:prstGeom prst="wedgeRoundRectCallout">
            <a:avLst>
              <a:gd name="adj1" fmla="val -54214"/>
              <a:gd name="adj2" fmla="val 1547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/>
              <a:t>Root Cause</a:t>
            </a:r>
            <a:r>
              <a:rPr lang="en-US" sz="1200" dirty="0" smtClean="0"/>
              <a:t>: Custom </a:t>
            </a:r>
            <a:r>
              <a:rPr lang="en-US" sz="1200" dirty="0" err="1" smtClean="0"/>
              <a:t>RegEx</a:t>
            </a:r>
            <a:r>
              <a:rPr lang="en-US" sz="1200" dirty="0" smtClean="0"/>
              <a:t> Library with performance issues on large strings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12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5" y="243018"/>
            <a:ext cx="8693051" cy="4657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574389"/>
            <a:ext cx="7848872" cy="485193"/>
          </a:xfrm>
        </p:spPr>
        <p:txBody>
          <a:bodyPr/>
          <a:lstStyle/>
          <a:p>
            <a:r>
              <a:rPr lang="en-US" sz="4400" noProof="0" dirty="0" smtClean="0">
                <a:solidFill>
                  <a:schemeClr val="bg1"/>
                </a:solidFill>
              </a:rPr>
              <a:t>Helpful Metrics</a:t>
            </a:r>
            <a:endParaRPr lang="en-US" sz="4400" noProof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450" y="1879253"/>
            <a:ext cx="3741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Memory Usage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Spent in APIs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04" r="96" b="17046"/>
          <a:stretch/>
        </p:blipFill>
        <p:spPr>
          <a:xfrm>
            <a:off x="0" y="-20538"/>
            <a:ext cx="9144000" cy="5166395"/>
          </a:xfrm>
        </p:spPr>
      </p:pic>
      <p:sp>
        <p:nvSpPr>
          <p:cNvPr id="4" name="AutoShape 2" descr="http://www.frankie34644.de/Satire/Architektur/TreppePfeil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6" name="TextBox 5"/>
          <p:cNvSpPr txBox="1"/>
          <p:nvPr/>
        </p:nvSpPr>
        <p:spPr>
          <a:xfrm>
            <a:off x="140617" y="2355726"/>
            <a:ext cx="44003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en-US" sz="5400" dirty="0" smtClean="0">
                <a:solidFill>
                  <a:schemeClr val="bg1"/>
                </a:solidFill>
                <a:latin typeface="Interstate" panose="02000603030000020004" pitchFamily="2" charset="0"/>
              </a:rPr>
              <a:t>Architectural</a:t>
            </a:r>
          </a:p>
          <a:p>
            <a:pPr marL="228600" indent="-228600"/>
            <a:r>
              <a:rPr lang="en-US" sz="5400" dirty="0" smtClean="0">
                <a:solidFill>
                  <a:schemeClr val="bg1"/>
                </a:solidFill>
                <a:latin typeface="Interstate" panose="02000603030000020004" pitchFamily="2" charset="0"/>
              </a:rPr>
              <a:t>Decisions </a:t>
            </a:r>
          </a:p>
        </p:txBody>
      </p:sp>
    </p:spTree>
    <p:extLst>
      <p:ext uri="{BB962C8B-B14F-4D97-AF65-F5344CB8AC3E}">
        <p14:creationId xmlns:p14="http://schemas.microsoft.com/office/powerpoint/2010/main" val="233333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Symptoms</a:t>
            </a:r>
          </a:p>
          <a:p>
            <a:pPr lvl="1"/>
            <a:r>
              <a:rPr lang="en-US" dirty="0" smtClean="0"/>
              <a:t>HTML takes between 60 and 120s to render</a:t>
            </a:r>
          </a:p>
          <a:p>
            <a:pPr lvl="1"/>
            <a:r>
              <a:rPr lang="en-US" dirty="0" smtClean="0"/>
              <a:t>High GC Time</a:t>
            </a:r>
          </a:p>
          <a:p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Bad GC Tuning</a:t>
            </a:r>
          </a:p>
          <a:p>
            <a:pPr lvl="1"/>
            <a:r>
              <a:rPr lang="en-US" dirty="0" smtClean="0"/>
              <a:t>Probably bad Database Performance as rendering was simple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Project: Online Room Reservation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2.bp.blogspot.com/_5GZYCrxJEME/TLBmSw-oqmI/AAAAAAAAAMU/qhsRBn6E3co/s1600/23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48680" y="0"/>
            <a:ext cx="1100727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9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built own monitoring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512" y="992509"/>
            <a:ext cx="8784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roomreservationReport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roomid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Object data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loadDataForRoom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roomid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long </a:t>
            </a:r>
            <a:r>
              <a:rPr lang="en-U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dataLoadTime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generateReport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roomid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659" y="3651869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Avg. Data Load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4088" y="3662060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DB Tool says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Avg.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SQL Query: </a:t>
            </a:r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&lt;1ms!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#1: Loading too much data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3"/>
          <a:stretch/>
        </p:blipFill>
        <p:spPr bwMode="auto">
          <a:xfrm>
            <a:off x="449341" y="1707654"/>
            <a:ext cx="8694659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499992" y="627534"/>
            <a:ext cx="3312368" cy="720080"/>
          </a:xfrm>
          <a:prstGeom prst="wedgeRoundRectCallout">
            <a:avLst>
              <a:gd name="adj1" fmla="val 14422"/>
              <a:gd name="adj2" fmla="val 18736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/>
              <a:t>24889!</a:t>
            </a:r>
            <a:r>
              <a:rPr lang="en-US" sz="2400" dirty="0" smtClean="0"/>
              <a:t> Calls to the Database API!</a:t>
            </a:r>
            <a:endParaRPr lang="en-US" sz="24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2123728" y="3867894"/>
            <a:ext cx="3600400" cy="1008112"/>
          </a:xfrm>
          <a:prstGeom prst="wedgeRoundRectCallout">
            <a:avLst>
              <a:gd name="adj1" fmla="val 38369"/>
              <a:gd name="adj2" fmla="val -11669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High CPU and High Memory Usage to keep all data in Memory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95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" y="971550"/>
            <a:ext cx="860266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#2: On individual connections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452320" y="123478"/>
            <a:ext cx="1649659" cy="1080120"/>
          </a:xfrm>
          <a:prstGeom prst="wedgeRoundRectCallout">
            <a:avLst>
              <a:gd name="adj1" fmla="val -68574"/>
              <a:gd name="adj2" fmla="val 5254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/>
              <a:t>12444!</a:t>
            </a:r>
            <a:r>
              <a:rPr lang="en-US" sz="2000" dirty="0" smtClean="0"/>
              <a:t> individual connections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5896" y="4068828"/>
            <a:ext cx="2376264" cy="927371"/>
          </a:xfrm>
          <a:prstGeom prst="wedgeRoundRectCallout">
            <a:avLst>
              <a:gd name="adj1" fmla="val -46149"/>
              <a:gd name="adj2" fmla="val -10829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Classical N+1 Query Problem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76256" y="3363839"/>
            <a:ext cx="1741081" cy="720080"/>
          </a:xfrm>
          <a:prstGeom prst="wedgeRoundRectCallout">
            <a:avLst>
              <a:gd name="adj1" fmla="val 51742"/>
              <a:gd name="adj2" fmla="val -1652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SQL really </a:t>
            </a:r>
            <a:r>
              <a:rPr lang="en-US" b="1" i="1" dirty="0" smtClean="0"/>
              <a:t>&lt;1ms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0977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#3: Putting all data in temp </a:t>
            </a:r>
            <a:r>
              <a:rPr lang="en-US" dirty="0" err="1" smtClean="0"/>
              <a:t>Hashtable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557"/>
            <a:ext cx="8993089" cy="391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2536930" y="1851670"/>
            <a:ext cx="2323102" cy="1152127"/>
          </a:xfrm>
          <a:prstGeom prst="wedgeRoundRectCallout">
            <a:avLst>
              <a:gd name="adj1" fmla="val -89937"/>
              <a:gd name="adj2" fmla="val 3869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Lots of time spent in </a:t>
            </a:r>
            <a:r>
              <a:rPr lang="en-US" sz="2400" dirty="0" err="1" smtClean="0"/>
              <a:t>Hashtable.get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821639" y="3795886"/>
            <a:ext cx="2622570" cy="1152127"/>
          </a:xfrm>
          <a:prstGeom prst="wedgeRoundRectCallout">
            <a:avLst>
              <a:gd name="adj1" fmla="val -103449"/>
              <a:gd name="adj2" fmla="val -7739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Called from their Entity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688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Custom Measuring</a:t>
            </a:r>
          </a:p>
          <a:p>
            <a:pPr lvl="1"/>
            <a:r>
              <a:rPr lang="en-US" dirty="0" smtClean="0"/>
              <a:t>Was impacted by Garbage Collection</a:t>
            </a:r>
          </a:p>
          <a:p>
            <a:pPr lvl="1"/>
            <a:r>
              <a:rPr lang="en-US" dirty="0" smtClean="0"/>
              <a:t>Just measured overall time but not # SQL Executions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i="1" dirty="0" smtClean="0"/>
              <a:t>Learn SQL </a:t>
            </a:r>
            <a:r>
              <a:rPr lang="en-US" dirty="0" smtClean="0"/>
              <a:t>and don’t use </a:t>
            </a:r>
            <a:r>
              <a:rPr lang="en-US" dirty="0" err="1" smtClean="0"/>
              <a:t>Hashtables</a:t>
            </a:r>
            <a:r>
              <a:rPr lang="en-US" dirty="0" smtClean="0"/>
              <a:t> as Workaround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Learned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2259259"/>
            <a:ext cx="71287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roomreservationReport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roomid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long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 data = </a:t>
            </a:r>
            <a:r>
              <a:rPr lang="en-US" sz="14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loadDataForRoom</a:t>
            </a:r>
            <a:r>
              <a:rPr lang="en-US" sz="14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roomid</a:t>
            </a:r>
            <a:r>
              <a:rPr lang="en-US" sz="14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long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dataLoadTime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generateReport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roomid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864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5" y="243018"/>
            <a:ext cx="8693051" cy="4657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574389"/>
            <a:ext cx="7848872" cy="485193"/>
          </a:xfrm>
        </p:spPr>
        <p:txBody>
          <a:bodyPr/>
          <a:lstStyle/>
          <a:p>
            <a:r>
              <a:rPr lang="en-US" sz="4400" noProof="0" dirty="0" smtClean="0">
                <a:solidFill>
                  <a:schemeClr val="bg1"/>
                </a:solidFill>
              </a:rPr>
              <a:t>Helpful Metrics</a:t>
            </a:r>
            <a:endParaRPr lang="en-US" sz="4400" noProof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450" y="1879253"/>
            <a:ext cx="54136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SQL </a:t>
            </a: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Executions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of SAME </a:t>
            </a: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SQLs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Connection </a:t>
            </a: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Acquisition Time</a:t>
            </a:r>
          </a:p>
        </p:txBody>
      </p:sp>
    </p:spTree>
    <p:extLst>
      <p:ext uri="{BB962C8B-B14F-4D97-AF65-F5344CB8AC3E}">
        <p14:creationId xmlns:p14="http://schemas.microsoft.com/office/powerpoint/2010/main" val="391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/>
          <p:cNvSpPr>
            <a:spLocks noGrp="1"/>
          </p:cNvSpPr>
          <p:nvPr>
            <p:ph sz="quarter" idx="11"/>
          </p:nvPr>
        </p:nvSpPr>
        <p:spPr>
          <a:xfrm>
            <a:off x="1466739" y="2294193"/>
            <a:ext cx="6210523" cy="555114"/>
          </a:xfrm>
        </p:spPr>
        <p:txBody>
          <a:bodyPr/>
          <a:lstStyle/>
          <a:p>
            <a:pPr marL="0" indent="0">
              <a:buNone/>
            </a:pPr>
            <a:r>
              <a:rPr lang="en-US" sz="3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as a Quality Gate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025" y="641680"/>
            <a:ext cx="2914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collection of performance metrics in </a:t>
            </a:r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</a:t>
            </a:r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1701" y="3135942"/>
            <a:ext cx="253296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 of performance metrics across builds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8914" y="1522811"/>
            <a:ext cx="31366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analysis of performance metrics to identify outliers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29237" y="3797212"/>
            <a:ext cx="33004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notifications on performance issues in </a:t>
            </a:r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endParaRPr lang="en-US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07166" y="826915"/>
            <a:ext cx="455208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Measurements accessible and shareable across teams</a:t>
            </a:r>
          </a:p>
        </p:txBody>
      </p:sp>
      <p:sp>
        <p:nvSpPr>
          <p:cNvPr id="9" name="Rectangle 8"/>
          <p:cNvSpPr/>
          <p:nvPr/>
        </p:nvSpPr>
        <p:spPr>
          <a:xfrm>
            <a:off x="1728787" y="4039585"/>
            <a:ext cx="33004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Actionable data through deep transactional insight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7795" y="3063294"/>
            <a:ext cx="29187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 with build automation tools and practices</a:t>
            </a:r>
            <a:endParaRPr lang="en-US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3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5406" y="3760048"/>
            <a:ext cx="739547" cy="6944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as part of our Continuous Delivery Process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301" y="1297587"/>
            <a:ext cx="739547" cy="6944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844720" y="1644837"/>
            <a:ext cx="6075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33" y="1357229"/>
            <a:ext cx="611324" cy="6306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8622" y="2058658"/>
            <a:ext cx="8675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Stage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08654" y="2060167"/>
            <a:ext cx="114807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Acceptance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82464" y="1644837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8" y="1357229"/>
            <a:ext cx="611324" cy="6306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85349" y="2060167"/>
            <a:ext cx="113043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Capacity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5" y="1357229"/>
            <a:ext cx="611324" cy="63066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6622041" y="1644837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86027" y="2060167"/>
            <a:ext cx="8082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23284" y="1644837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34" y="1357229"/>
            <a:ext cx="644038" cy="5832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38" y="3107156"/>
            <a:ext cx="522515" cy="4070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2301" y="2058657"/>
            <a:ext cx="1094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7231" y="3898558"/>
            <a:ext cx="739547" cy="694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6596" y="4140124"/>
            <a:ext cx="739547" cy="6944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1970" y="3950086"/>
            <a:ext cx="739547" cy="6944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33" y="3111016"/>
            <a:ext cx="522515" cy="40701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10" y="3143439"/>
            <a:ext cx="522515" cy="407011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4682690" y="2715781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42395" y="2631559"/>
            <a:ext cx="0" cy="38426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50567" y="2752664"/>
            <a:ext cx="0" cy="30003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76" y="3143439"/>
            <a:ext cx="522515" cy="40701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7648532" y="2408275"/>
            <a:ext cx="0" cy="644427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42395" y="3612412"/>
            <a:ext cx="1208137" cy="337675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622041" y="3612412"/>
            <a:ext cx="1004812" cy="347978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943600" y="3612412"/>
            <a:ext cx="162412" cy="224183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682690" y="3550449"/>
            <a:ext cx="64294" cy="286146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02" y="1511996"/>
            <a:ext cx="265680" cy="265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88" y="1511996"/>
            <a:ext cx="265680" cy="2656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26" y="1511996"/>
            <a:ext cx="265680" cy="2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noProof="0" dirty="0" smtClean="0"/>
              <a:t># Images</a:t>
            </a:r>
          </a:p>
          <a:p>
            <a:r>
              <a:rPr lang="en-US" sz="2800" noProof="0" dirty="0" smtClean="0"/>
              <a:t># Redirects</a:t>
            </a:r>
          </a:p>
          <a:p>
            <a:r>
              <a:rPr lang="en-US" sz="2800" noProof="0" dirty="0" smtClean="0"/>
              <a:t>Size of Resources</a:t>
            </a:r>
          </a:p>
          <a:p>
            <a:r>
              <a:rPr lang="en-US" sz="2800" noProof="0" dirty="0" smtClean="0"/>
              <a:t># SQL Executions</a:t>
            </a:r>
          </a:p>
          <a:p>
            <a:r>
              <a:rPr lang="en-US" sz="2800" noProof="0" dirty="0" smtClean="0"/>
              <a:t># of SAME SQLs</a:t>
            </a:r>
          </a:p>
          <a:p>
            <a:r>
              <a:rPr lang="en-US" sz="2800" dirty="0" smtClean="0"/>
              <a:t># of Connections</a:t>
            </a:r>
          </a:p>
          <a:p>
            <a:r>
              <a:rPr lang="en-US" sz="2800" dirty="0"/>
              <a:t>Time Spent in API</a:t>
            </a:r>
          </a:p>
          <a:p>
            <a:endParaRPr lang="en-US" sz="2800" noProof="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Remember: Use Tools </a:t>
            </a:r>
            <a:r>
              <a:rPr lang="en-US" noProof="0" dirty="0" smtClean="0"/>
              <a:t>to measure…</a:t>
            </a:r>
            <a:endParaRPr lang="en-US" noProof="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355976" y="843558"/>
            <a:ext cx="4878313" cy="3751781"/>
          </a:xfrm>
          <a:prstGeom prst="rect">
            <a:avLst/>
          </a:prstGeom>
        </p:spPr>
        <p:txBody>
          <a:bodyPr/>
          <a:lstStyle>
            <a:lvl1pPr marL="169863" indent="-16986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# </a:t>
            </a:r>
            <a:r>
              <a:rPr lang="en-US" sz="2800" dirty="0" smtClean="0"/>
              <a:t>Calls into API</a:t>
            </a:r>
            <a:endParaRPr lang="it-IT" sz="2800" dirty="0" smtClean="0"/>
          </a:p>
          <a:p>
            <a:r>
              <a:rPr lang="en-US" sz="2800" dirty="0" smtClean="0"/>
              <a:t># Functional Errors</a:t>
            </a:r>
          </a:p>
          <a:p>
            <a:r>
              <a:rPr lang="en-US" sz="2800" dirty="0" smtClean="0"/>
              <a:t>3rd Party calls</a:t>
            </a:r>
          </a:p>
          <a:p>
            <a:r>
              <a:rPr lang="en-US" sz="2800" dirty="0" smtClean="0"/>
              <a:t># of Domains</a:t>
            </a:r>
          </a:p>
          <a:p>
            <a:r>
              <a:rPr lang="en-US" sz="2800" dirty="0" smtClean="0"/>
              <a:t>Total </a:t>
            </a:r>
            <a:r>
              <a:rPr lang="en-US" sz="2800" dirty="0" smtClean="0"/>
              <a:t>Page Size</a:t>
            </a:r>
          </a:p>
          <a:p>
            <a:r>
              <a:rPr lang="en-US" sz="2800" dirty="0"/>
              <a:t># Items per Page</a:t>
            </a:r>
          </a:p>
          <a:p>
            <a:r>
              <a:rPr lang="en-US" sz="2800" dirty="0"/>
              <a:t># AJAX per Page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0870" y="1378972"/>
            <a:ext cx="3565763" cy="2420541"/>
            <a:chOff x="720870" y="915984"/>
            <a:chExt cx="3565763" cy="2420541"/>
          </a:xfrm>
        </p:grpSpPr>
        <p:pic>
          <p:nvPicPr>
            <p:cNvPr id="4" name="Picture 3" descr="Ferrari F1 Vista Wallpap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63" y="915984"/>
              <a:ext cx="3557970" cy="2420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720870" y="915984"/>
              <a:ext cx="3565763" cy="5646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en-GB"/>
              </a:defPPr>
              <a:lvl1pPr algn="l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742950" indent="-285750" algn="l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143000" indent="-228600" algn="l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600200" indent="-228600" algn="l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057400" indent="-228600" algn="l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/>
              <a:r>
                <a:rPr lang="de-AT" sz="3300" b="1" dirty="0">
                  <a:solidFill>
                    <a:schemeClr val="bg1"/>
                  </a:solidFill>
                </a:rPr>
                <a:t>Performance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04048" y="1379959"/>
            <a:ext cx="3508775" cy="2418567"/>
            <a:chOff x="5263750" y="1843933"/>
            <a:chExt cx="3508775" cy="2418567"/>
          </a:xfrm>
        </p:grpSpPr>
        <p:pic>
          <p:nvPicPr>
            <p:cNvPr id="6" name="Picture 5" descr="File:Ferrari Formula 1 lineup at the Nürburgring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9" t="14145" r="21080" b="23447"/>
            <a:stretch>
              <a:fillRect/>
            </a:stretch>
          </p:blipFill>
          <p:spPr bwMode="auto">
            <a:xfrm>
              <a:off x="5263751" y="1843933"/>
              <a:ext cx="3508774" cy="2418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5263750" y="1843933"/>
              <a:ext cx="3508775" cy="5646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4400"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latin typeface="Arial" charset="0"/>
                  <a:cs typeface="Arial" charset="0"/>
                </a:defRPr>
              </a:lvl2pPr>
              <a:lvl3pPr marL="1143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latin typeface="Arial" charset="0"/>
                  <a:cs typeface="Arial" charset="0"/>
                </a:defRPr>
              </a:lvl3pPr>
              <a:lvl4pPr marL="1600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latin typeface="Arial" charset="0"/>
                  <a:cs typeface="Arial" charset="0"/>
                </a:defRPr>
              </a:lvl4pPr>
              <a:lvl5pPr marL="20574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latin typeface="Arial" charset="0"/>
                  <a:cs typeface="Arial" charset="0"/>
                </a:defRPr>
              </a:lvl5pPr>
              <a:lvl6pPr>
                <a:defRPr>
                  <a:latin typeface="Arial" charset="0"/>
                  <a:cs typeface="Arial" charset="0"/>
                </a:defRPr>
              </a:lvl6pPr>
              <a:lvl7pPr>
                <a:defRPr>
                  <a:latin typeface="Arial" charset="0"/>
                  <a:cs typeface="Arial" charset="0"/>
                </a:defRPr>
              </a:lvl7pPr>
              <a:lvl8pPr>
                <a:defRPr>
                  <a:latin typeface="Arial" charset="0"/>
                  <a:cs typeface="Arial" charset="0"/>
                </a:defRPr>
              </a:lvl8pPr>
              <a:lvl9pPr>
                <a:defRPr>
                  <a:latin typeface="Arial" charset="0"/>
                  <a:cs typeface="Arial" charset="0"/>
                </a:defRPr>
              </a:lvl9pPr>
            </a:lstStyle>
            <a:p>
              <a:r>
                <a:rPr lang="de-AT" sz="3300" dirty="0" err="1"/>
                <a:t>Scalability</a:t>
              </a:r>
              <a:endParaRPr lang="de-AT" sz="33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5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2050" name="Picture 2" descr="http://i.imgur.com/BvKQ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7158"/>
            <a:ext cx="9143998" cy="51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4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 little girl is being excluded by her friend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53" y="2000537"/>
            <a:ext cx="3041195" cy="20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897091" y="1458993"/>
            <a:ext cx="3128757" cy="5646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de-AT" sz="3300" b="1">
                <a:solidFill>
                  <a:schemeClr val="bg1"/>
                </a:solidFill>
              </a:rPr>
              <a:t>Collaborate</a:t>
            </a:r>
            <a:endParaRPr lang="de-AT" sz="3300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https://customersrock.files.wordpress.com/2006/12/frustrated-m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848" y="2000538"/>
            <a:ext cx="3004642" cy="20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25848" y="1458994"/>
            <a:ext cx="3004642" cy="5646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de-AT" sz="3300" b="1">
                <a:solidFill>
                  <a:schemeClr val="bg1"/>
                </a:solidFill>
              </a:rPr>
              <a:t>Verify</a:t>
            </a:r>
            <a:endParaRPr lang="de-AT" sz="33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https://encrypted-tbn1.gstatic.com/images?q=tbn:ANd9GcTWNGVCvPMqUaCGVusjn20y8uq_dunnllufMfqYP0-Vhk4XcW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0" y="2000537"/>
            <a:ext cx="2798430" cy="20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8660" y="1458993"/>
            <a:ext cx="2852382" cy="5646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de-AT" sz="3300" b="1">
                <a:solidFill>
                  <a:schemeClr val="bg1"/>
                </a:solidFill>
              </a:rPr>
              <a:t>Measure</a:t>
            </a:r>
            <a:endParaRPr lang="de-AT" sz="3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4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23258" y="-596602"/>
            <a:ext cx="10917943" cy="614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6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74663"/>
            <a:ext cx="9144000" cy="609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7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2427734"/>
            <a:ext cx="9144000" cy="781050"/>
          </a:xfrm>
          <a:prstGeom prst="rect">
            <a:avLst/>
          </a:prstGeom>
          <a:effectLst>
            <a:outerShdw dist="12700" dir="2700000" algn="tl" rotWithShape="0">
              <a:srgbClr val="FFFFFF"/>
            </a:outerShdw>
          </a:effectLst>
        </p:spPr>
        <p:txBody>
          <a:bodyPr anchor="ctr" anchorCtr="0"/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EF6B24"/>
                </a:solidFill>
                <a:latin typeface="+mj-lt"/>
                <a:ea typeface="Lucida Sans Unicode" pitchFamily="34" charset="0"/>
                <a:cs typeface="Lucida Sans Unicode" pitchFamily="34" charset="0"/>
              </a:defRPr>
            </a:lvl1pPr>
            <a:lvl2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2pPr>
            <a:lvl3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3pPr>
            <a:lvl4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4pPr>
            <a:lvl5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4572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9144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13716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18288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dirty="0" smtClean="0">
                <a:solidFill>
                  <a:srgbClr val="8DC63F"/>
                </a:solidFill>
                <a:latin typeface="Calibri"/>
              </a:rPr>
              <a:t>If we do </a:t>
            </a:r>
          </a:p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dirty="0" smtClean="0">
                <a:solidFill>
                  <a:srgbClr val="8DC63F"/>
                </a:solidFill>
                <a:latin typeface="Calibri"/>
              </a:rPr>
              <a:t>all that …</a:t>
            </a:r>
            <a:endParaRPr kumimoji="0" lang="en-US" sz="8000" b="1" i="1" u="none" strike="noStrike" kern="1200" cap="none" spc="0" normalizeH="0" baseline="0" dirty="0">
              <a:ln>
                <a:noFill/>
              </a:ln>
              <a:solidFill>
                <a:srgbClr val="EF6B24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3" y="1433344"/>
            <a:ext cx="3257270" cy="2929130"/>
          </a:xfrm>
          <a:prstGeom prst="rect">
            <a:avLst/>
          </a:prstGeom>
        </p:spPr>
      </p:pic>
      <p:pic>
        <p:nvPicPr>
          <p:cNvPr id="3" name="Picture 2" descr="http://www.chicagonow.com/pace-of-chicago/files/2012/11/cyberm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526" y="1458865"/>
            <a:ext cx="1505876" cy="6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mediasourcetv.com/Portals/0/BreakingNew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527" y="2082372"/>
            <a:ext cx="1505876" cy="98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flow935.com/getattachment/Shows/FLOW-blog/January-2013/Sneak-Peak-at-the-Super-Bowl-Ads/20805624_BG1-(1).jpg.asp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91" y="3085444"/>
            <a:ext cx="1502111" cy="112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Camden, New Jersey - Radio. RCA Victor. Final Inspector - testing radio frequency alignment and making final test of... - NARA - 51870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00" y="2126248"/>
            <a:ext cx="2169874" cy="15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26" y="98893"/>
            <a:ext cx="739547" cy="6944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928945" y="446143"/>
            <a:ext cx="60750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58" y="158535"/>
            <a:ext cx="611324" cy="6306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91614" y="859963"/>
            <a:ext cx="1470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Unit/Integration</a:t>
            </a:r>
            <a:b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2879" y="861473"/>
            <a:ext cx="11480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Acceptance 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166689" y="446143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53" y="158535"/>
            <a:ext cx="611324" cy="6306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02622" y="861473"/>
            <a:ext cx="8643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Capacity</a:t>
            </a:r>
          </a:p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30" y="158535"/>
            <a:ext cx="611324" cy="63066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6706266" y="446143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70252" y="861472"/>
            <a:ext cx="8082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607509" y="446143"/>
            <a:ext cx="606851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59" y="158535"/>
            <a:ext cx="644038" cy="58321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6526" y="859963"/>
            <a:ext cx="1094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lang="en-US" sz="1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81" y="1984129"/>
            <a:ext cx="1058411" cy="12830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68" y="1984129"/>
            <a:ext cx="1058411" cy="12830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37" y="1984129"/>
            <a:ext cx="1058411" cy="12830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83" y="318890"/>
            <a:ext cx="265680" cy="2656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70" y="318890"/>
            <a:ext cx="265680" cy="2656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07" y="318890"/>
            <a:ext cx="265680" cy="2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2.bp.blogspot.com/_5GZYCrxJEME/TLBmSw-oqmI/AAAAAAAAAMU/qhsRBn6E3co/s1600/23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9473" y="2634061"/>
            <a:ext cx="5370288" cy="2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3.bp.blogspot.com/-Hs9_0ZP3ZKU/TtHJ1ESBN_I/AAAAAAAAIL4/-4iuFssxnQQ/s1600/devtes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527" y="0"/>
            <a:ext cx="4444473" cy="314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acebook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846"/>
            <a:ext cx="3995936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jokesduniya.com/wp-content/uploads/2007/02/tester-and-developer1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761807"/>
            <a:ext cx="3838353" cy="238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20781231">
            <a:off x="154988" y="1653811"/>
            <a:ext cx="863569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3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CANCELLED</a:t>
            </a:r>
            <a:endParaRPr lang="en-US" sz="13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096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21264" y="2427734"/>
            <a:ext cx="8245475" cy="781050"/>
          </a:xfrm>
          <a:prstGeom prst="rect">
            <a:avLst/>
          </a:prstGeom>
          <a:effectLst>
            <a:outerShdw dist="12700" dir="2700000" algn="tl" rotWithShape="0">
              <a:srgbClr val="FFFFFF"/>
            </a:outerShdw>
          </a:effectLst>
        </p:spPr>
        <p:txBody>
          <a:bodyPr anchor="ctr" anchorCtr="0"/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EF6B24"/>
                </a:solidFill>
                <a:latin typeface="+mj-lt"/>
                <a:ea typeface="Lucida Sans Unicode" pitchFamily="34" charset="0"/>
                <a:cs typeface="Lucida Sans Unicode" pitchFamily="34" charset="0"/>
              </a:defRPr>
            </a:lvl1pPr>
            <a:lvl2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2pPr>
            <a:lvl3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3pPr>
            <a:lvl4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4pPr>
            <a:lvl5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4572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9144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13716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18288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800" dirty="0" smtClean="0">
                <a:solidFill>
                  <a:srgbClr val="8DC63F"/>
                </a:solidFill>
                <a:latin typeface="Calibri"/>
              </a:rPr>
              <a:t>… so there </a:t>
            </a:r>
          </a:p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800" dirty="0" smtClean="0">
                <a:solidFill>
                  <a:srgbClr val="8DC63F"/>
                </a:solidFill>
                <a:latin typeface="Calibri"/>
              </a:rPr>
              <a:t>is more time for …</a:t>
            </a:r>
            <a:endParaRPr kumimoji="0" lang="en-US" sz="7200" b="1" i="1" u="none" strike="noStrike" kern="1200" cap="none" spc="0" normalizeH="0" baseline="0" dirty="0">
              <a:ln>
                <a:noFill/>
              </a:ln>
              <a:solidFill>
                <a:srgbClr val="EF6B24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055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534983"/>
            <a:ext cx="9144000" cy="621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45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-173492" y="2427734"/>
            <a:ext cx="9540552" cy="781050"/>
          </a:xfrm>
          <a:prstGeom prst="rect">
            <a:avLst/>
          </a:prstGeom>
          <a:effectLst>
            <a:outerShdw dist="12700" dir="2700000" algn="tl" rotWithShape="0">
              <a:srgbClr val="FFFFFF"/>
            </a:outerShdw>
          </a:effectLst>
        </p:spPr>
        <p:txBody>
          <a:bodyPr anchor="ctr" anchorCtr="0"/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EF6B24"/>
                </a:solidFill>
                <a:latin typeface="+mj-lt"/>
                <a:ea typeface="Lucida Sans Unicode" pitchFamily="34" charset="0"/>
                <a:cs typeface="Lucida Sans Unicode" pitchFamily="34" charset="0"/>
              </a:defRPr>
            </a:lvl1pPr>
            <a:lvl2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2pPr>
            <a:lvl3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3pPr>
            <a:lvl4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4pPr>
            <a:lvl5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4572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9144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13716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18288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srgbClr val="8DC63F"/>
                </a:solidFill>
                <a:latin typeface="Calibri"/>
              </a:rPr>
              <a:t>b</a:t>
            </a:r>
            <a:r>
              <a:rPr lang="en-US" sz="8800" dirty="0" smtClean="0">
                <a:solidFill>
                  <a:srgbClr val="8DC63F"/>
                </a:solidFill>
                <a:latin typeface="Calibri"/>
              </a:rPr>
              <a:t>log.dynatrace.com</a:t>
            </a:r>
          </a:p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1" i="1" u="none" strike="noStrike" kern="1200" cap="none" spc="0" normalizeH="0" baseline="0" dirty="0" smtClean="0">
              <a:ln>
                <a:noFill/>
              </a:ln>
              <a:solidFill>
                <a:srgbClr val="8DC63F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1" u="none" strike="noStrike" kern="1200" cap="none" spc="0" normalizeH="0" baseline="0" dirty="0" smtClean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libri"/>
              </a:rPr>
              <a:t>bit.ly/</a:t>
            </a:r>
            <a:r>
              <a:rPr kumimoji="0" lang="en-US" sz="8800" b="1" i="1" u="none" strike="noStrike" kern="1200" cap="none" spc="0" normalizeH="0" baseline="0" dirty="0" err="1" smtClean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libri"/>
              </a:rPr>
              <a:t>dttrial</a:t>
            </a:r>
            <a:endParaRPr kumimoji="0" lang="en-US" sz="5400" b="1" i="1" u="none" strike="noStrike" kern="1200" cap="none" spc="0" normalizeH="0" baseline="0" dirty="0">
              <a:ln>
                <a:noFill/>
              </a:ln>
              <a:solidFill>
                <a:srgbClr val="EF6B24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59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21264" y="2427734"/>
            <a:ext cx="8245475" cy="781050"/>
          </a:xfrm>
          <a:prstGeom prst="rect">
            <a:avLst/>
          </a:prstGeom>
          <a:effectLst>
            <a:outerShdw dist="12700" dir="2700000" algn="tl" rotWithShape="0">
              <a:srgbClr val="FFFFFF"/>
            </a:outerShdw>
          </a:effectLst>
        </p:spPr>
        <p:txBody>
          <a:bodyPr anchor="ctr" anchorCtr="0"/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EF6B24"/>
                </a:solidFill>
                <a:latin typeface="+mj-lt"/>
                <a:ea typeface="Lucida Sans Unicode" pitchFamily="34" charset="0"/>
                <a:cs typeface="Lucida Sans Unicode" pitchFamily="34" charset="0"/>
              </a:defRPr>
            </a:lvl1pPr>
            <a:lvl2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2pPr>
            <a:lvl3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3pPr>
            <a:lvl4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4pPr>
            <a:lvl5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4572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9144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13716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18288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800" dirty="0" smtClean="0">
                <a:solidFill>
                  <a:srgbClr val="8DC63F"/>
                </a:solidFill>
                <a:latin typeface="Calibri"/>
              </a:rPr>
              <a:t>A FINAL THOUGHT!</a:t>
            </a:r>
            <a:endParaRPr kumimoji="0" lang="en-US" sz="7200" b="1" i="1" u="none" strike="noStrike" kern="1200" cap="none" spc="0" normalizeH="0" baseline="0" dirty="0">
              <a:ln>
                <a:noFill/>
              </a:ln>
              <a:solidFill>
                <a:srgbClr val="EF6B24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36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officemeetingfail.com/wp-content/uploads/2013/06/software-testing-meme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0"/>
            <a:ext cx="411639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68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4982" y="-142034"/>
            <a:ext cx="10590977" cy="5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Putting it into Test Automation</a:t>
            </a:r>
            <a:endParaRPr lang="en-US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88930"/>
              </p:ext>
            </p:extLst>
          </p:nvPr>
        </p:nvGraphicFramePr>
        <p:xfrm>
          <a:off x="5053589" y="3638067"/>
          <a:ext cx="4088904" cy="563880"/>
        </p:xfrm>
        <a:graphic>
          <a:graphicData uri="http://schemas.openxmlformats.org/drawingml/2006/table">
            <a:tbl>
              <a:tblPr bandRow="1"/>
              <a:tblGrid>
                <a:gridCol w="1255648"/>
                <a:gridCol w="1481020"/>
                <a:gridCol w="1352236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12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0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120ms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</a:tr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3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1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68ms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59848"/>
              </p:ext>
            </p:extLst>
          </p:nvPr>
        </p:nvGraphicFramePr>
        <p:xfrm>
          <a:off x="13030" y="3638930"/>
          <a:ext cx="4958185" cy="563880"/>
        </p:xfrm>
        <a:graphic>
          <a:graphicData uri="http://schemas.openxmlformats.org/drawingml/2006/table">
            <a:tbl>
              <a:tblPr bandRow="1"/>
              <a:tblGrid>
                <a:gridCol w="1213768"/>
                <a:gridCol w="2324719"/>
                <a:gridCol w="1419698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err="1" smtClean="0"/>
                        <a:t>Build</a:t>
                      </a:r>
                      <a:r>
                        <a:rPr lang="de-AT" sz="1400" dirty="0" smtClean="0"/>
                        <a:t> 20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1E1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err="1" smtClean="0"/>
                        <a:t>testPurchase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OK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75000"/>
                      </a:srgbClr>
                    </a:solidFill>
                  </a:tcPr>
                </a:tc>
              </a:tr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1E1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err="1" smtClean="0"/>
                        <a:t>testSearch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OK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7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677008"/>
              </p:ext>
            </p:extLst>
          </p:nvPr>
        </p:nvGraphicFramePr>
        <p:xfrm>
          <a:off x="13030" y="1847282"/>
          <a:ext cx="4958185" cy="563880"/>
        </p:xfrm>
        <a:graphic>
          <a:graphicData uri="http://schemas.openxmlformats.org/drawingml/2006/table">
            <a:tbl>
              <a:tblPr bandRow="1"/>
              <a:tblGrid>
                <a:gridCol w="1213768"/>
                <a:gridCol w="2324719"/>
                <a:gridCol w="1419698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err="1" smtClean="0"/>
                        <a:t>Build</a:t>
                      </a:r>
                      <a:r>
                        <a:rPr lang="de-AT" sz="1400" dirty="0" smtClean="0"/>
                        <a:t> 17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1E1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err="1" smtClean="0"/>
                        <a:t>testPurchase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OK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75000"/>
                      </a:srgbClr>
                    </a:solidFill>
                  </a:tcPr>
                </a:tc>
              </a:tr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1E1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err="1" smtClean="0"/>
                        <a:t>testSearch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OK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7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80430"/>
              </p:ext>
            </p:extLst>
          </p:nvPr>
        </p:nvGraphicFramePr>
        <p:xfrm>
          <a:off x="13030" y="2441348"/>
          <a:ext cx="4958185" cy="563880"/>
        </p:xfrm>
        <a:graphic>
          <a:graphicData uri="http://schemas.openxmlformats.org/drawingml/2006/table">
            <a:tbl>
              <a:tblPr bandRow="1"/>
              <a:tblGrid>
                <a:gridCol w="1213768"/>
                <a:gridCol w="2324719"/>
                <a:gridCol w="1419698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err="1" smtClean="0"/>
                        <a:t>Build</a:t>
                      </a:r>
                      <a:r>
                        <a:rPr lang="de-AT" sz="1400" dirty="0" smtClean="0"/>
                        <a:t> 18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1E1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err="1" smtClean="0"/>
                        <a:t>testPurchase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FAILED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1E28">
                        <a:lumMod val="60000"/>
                        <a:lumOff val="40000"/>
                      </a:srgbClr>
                    </a:solidFill>
                  </a:tcPr>
                </a:tc>
              </a:tr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1E1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err="1" smtClean="0"/>
                        <a:t>testSearch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OK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7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04633"/>
              </p:ext>
            </p:extLst>
          </p:nvPr>
        </p:nvGraphicFramePr>
        <p:xfrm>
          <a:off x="13030" y="3044001"/>
          <a:ext cx="4958185" cy="563880"/>
        </p:xfrm>
        <a:graphic>
          <a:graphicData uri="http://schemas.openxmlformats.org/drawingml/2006/table">
            <a:tbl>
              <a:tblPr bandRow="1"/>
              <a:tblGrid>
                <a:gridCol w="1213768"/>
                <a:gridCol w="2324719"/>
                <a:gridCol w="1419698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err="1" smtClean="0"/>
                        <a:t>Build</a:t>
                      </a:r>
                      <a:r>
                        <a:rPr lang="de-AT" sz="1400" dirty="0" smtClean="0"/>
                        <a:t> 19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1E1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err="1" smtClean="0"/>
                        <a:t>testPurchase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OK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75000"/>
                      </a:srgbClr>
                    </a:solidFill>
                  </a:tcPr>
                </a:tc>
              </a:tr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1E1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err="1" smtClean="0"/>
                        <a:t>testSearch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OK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7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71489"/>
              </p:ext>
            </p:extLst>
          </p:nvPr>
        </p:nvGraphicFramePr>
        <p:xfrm>
          <a:off x="13030" y="1557713"/>
          <a:ext cx="4958185" cy="281940"/>
        </p:xfrm>
        <a:graphic>
          <a:graphicData uri="http://schemas.openxmlformats.org/drawingml/2006/table">
            <a:tbl>
              <a:tblPr bandRow="1"/>
              <a:tblGrid>
                <a:gridCol w="1213768"/>
                <a:gridCol w="2324719"/>
                <a:gridCol w="1419698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err="1" smtClean="0"/>
                        <a:t>Build</a:t>
                      </a:r>
                      <a:r>
                        <a:rPr lang="de-AT" sz="1400" dirty="0" smtClean="0"/>
                        <a:t> #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Test Case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Status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78971"/>
              </p:ext>
            </p:extLst>
          </p:nvPr>
        </p:nvGraphicFramePr>
        <p:xfrm>
          <a:off x="5033137" y="1562789"/>
          <a:ext cx="4088904" cy="281940"/>
        </p:xfrm>
        <a:graphic>
          <a:graphicData uri="http://schemas.openxmlformats.org/drawingml/2006/table">
            <a:tbl>
              <a:tblPr bandRow="1"/>
              <a:tblGrid>
                <a:gridCol w="1255648"/>
                <a:gridCol w="1481020"/>
                <a:gridCol w="1352236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# SQL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# </a:t>
                      </a:r>
                      <a:r>
                        <a:rPr lang="de-AT" sz="1400" dirty="0" err="1" smtClean="0"/>
                        <a:t>Excep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r>
                        <a:rPr lang="de-AT" sz="1400" dirty="0" smtClean="0"/>
                        <a:t>CPU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15540"/>
              </p:ext>
            </p:extLst>
          </p:nvPr>
        </p:nvGraphicFramePr>
        <p:xfrm>
          <a:off x="5036336" y="1848145"/>
          <a:ext cx="4088904" cy="563880"/>
        </p:xfrm>
        <a:graphic>
          <a:graphicData uri="http://schemas.openxmlformats.org/drawingml/2006/table">
            <a:tbl>
              <a:tblPr bandRow="1"/>
              <a:tblGrid>
                <a:gridCol w="1255648"/>
                <a:gridCol w="1481020"/>
                <a:gridCol w="1352236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12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0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120ms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</a:tr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3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1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68ms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93521"/>
              </p:ext>
            </p:extLst>
          </p:nvPr>
        </p:nvGraphicFramePr>
        <p:xfrm>
          <a:off x="5046676" y="2444577"/>
          <a:ext cx="4088904" cy="563880"/>
        </p:xfrm>
        <a:graphic>
          <a:graphicData uri="http://schemas.openxmlformats.org/drawingml/2006/table">
            <a:tbl>
              <a:tblPr bandRow="1"/>
              <a:tblGrid>
                <a:gridCol w="1255648"/>
                <a:gridCol w="1481020"/>
                <a:gridCol w="1352236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12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5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1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60ms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</a:tr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3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1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68ms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3704"/>
              </p:ext>
            </p:extLst>
          </p:nvPr>
        </p:nvGraphicFramePr>
        <p:xfrm>
          <a:off x="5057479" y="3031062"/>
          <a:ext cx="4088904" cy="599376"/>
        </p:xfrm>
        <a:graphic>
          <a:graphicData uri="http://schemas.openxmlformats.org/drawingml/2006/table">
            <a:tbl>
              <a:tblPr bandRow="1"/>
              <a:tblGrid>
                <a:gridCol w="1255648"/>
                <a:gridCol w="1481020"/>
                <a:gridCol w="1352236"/>
              </a:tblGrid>
              <a:tr h="2774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75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1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0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230ms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1E28">
                        <a:lumMod val="60000"/>
                        <a:lumOff val="40000"/>
                      </a:srgbClr>
                    </a:solidFill>
                  </a:tcPr>
                </a:tc>
              </a:tr>
              <a:tr h="3174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3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dirty="0" smtClean="0"/>
                        <a:t>1</a:t>
                      </a:r>
                      <a:endParaRPr lang="en-US" sz="1400" dirty="0" smtClean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r"/>
                      <a:r>
                        <a:rPr lang="de-AT" sz="1400" dirty="0" smtClean="0"/>
                        <a:t>68ms</a:t>
                      </a:r>
                      <a:endParaRPr lang="en-US" sz="140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56660"/>
              </p:ext>
            </p:extLst>
          </p:nvPr>
        </p:nvGraphicFramePr>
        <p:xfrm>
          <a:off x="16386" y="1254274"/>
          <a:ext cx="4954828" cy="281940"/>
        </p:xfrm>
        <a:graphic>
          <a:graphicData uri="http://schemas.openxmlformats.org/drawingml/2006/table">
            <a:tbl>
              <a:tblPr firstRow="1" bandRow="1"/>
              <a:tblGrid>
                <a:gridCol w="4954828"/>
              </a:tblGrid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400" noProof="0" dirty="0" smtClean="0"/>
                        <a:t>Test Framework Results</a:t>
                      </a:r>
                      <a:endParaRPr lang="en-US" sz="1400" noProof="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2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95570"/>
              </p:ext>
            </p:extLst>
          </p:nvPr>
        </p:nvGraphicFramePr>
        <p:xfrm>
          <a:off x="5046676" y="1245839"/>
          <a:ext cx="4067042" cy="281940"/>
        </p:xfrm>
        <a:graphic>
          <a:graphicData uri="http://schemas.openxmlformats.org/drawingml/2006/table">
            <a:tbl>
              <a:tblPr firstRow="1" bandRow="1"/>
              <a:tblGrid>
                <a:gridCol w="4067042"/>
              </a:tblGrid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400" noProof="0" dirty="0" smtClean="0"/>
                        <a:t>Architectural Data</a:t>
                      </a:r>
                      <a:endParaRPr lang="en-US" sz="1400" noProof="0" dirty="0"/>
                    </a:p>
                  </a:txBody>
                  <a:tcPr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1E1E"/>
                    </a:solidFill>
                  </a:tcPr>
                </a:tc>
              </a:tr>
            </a:tbl>
          </a:graphicData>
        </a:graphic>
      </p:graphicFrame>
      <p:sp>
        <p:nvSpPr>
          <p:cNvPr id="16" name="Rounded Rectangular Callout 15"/>
          <p:cNvSpPr/>
          <p:nvPr/>
        </p:nvSpPr>
        <p:spPr>
          <a:xfrm>
            <a:off x="1893385" y="3891580"/>
            <a:ext cx="3060340" cy="405045"/>
          </a:xfrm>
          <a:prstGeom prst="wedgeRoundRectCallout">
            <a:avLst>
              <a:gd name="adj1" fmla="val 33852"/>
              <a:gd name="adj2" fmla="val -344014"/>
              <a:gd name="adj3" fmla="val 16667"/>
            </a:avLst>
          </a:prstGeom>
          <a:gradFill flip="none" rotWithShape="1">
            <a:gsLst>
              <a:gs pos="0">
                <a:srgbClr val="BE1E1E"/>
              </a:gs>
              <a:gs pos="100000">
                <a:srgbClr val="DC1E28"/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identified a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regresesion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1944383" y="4280897"/>
            <a:ext cx="3060340" cy="405045"/>
          </a:xfrm>
          <a:prstGeom prst="wedgeRoundRectCallout">
            <a:avLst>
              <a:gd name="adj1" fmla="val 20322"/>
              <a:gd name="adj2" fmla="val -318457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 solved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5845677" y="3921900"/>
            <a:ext cx="3060340" cy="405045"/>
          </a:xfrm>
          <a:prstGeom prst="wedgeRoundRectCallout">
            <a:avLst>
              <a:gd name="adj1" fmla="val -12939"/>
              <a:gd name="adj2" fmla="val -372765"/>
              <a:gd name="adj3" fmla="val 16667"/>
            </a:avLst>
          </a:prstGeom>
          <a:gradFill flip="none" rotWithShape="1">
            <a:gsLst>
              <a:gs pos="0">
                <a:srgbClr val="BE1E1E"/>
              </a:gs>
              <a:gs pos="100000">
                <a:srgbClr val="DC1E28"/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Exceptions probably reason for failed tests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413629" y="4270912"/>
            <a:ext cx="3732754" cy="405045"/>
            <a:chOff x="5889104" y="5694549"/>
            <a:chExt cx="3732754" cy="540060"/>
          </a:xfrm>
        </p:grpSpPr>
        <p:sp>
          <p:nvSpPr>
            <p:cNvPr id="20" name="Rounded Rectangular Callout 19"/>
            <p:cNvSpPr/>
            <p:nvPr/>
          </p:nvSpPr>
          <p:spPr>
            <a:xfrm>
              <a:off x="5889104" y="5694549"/>
              <a:ext cx="3732754" cy="540060"/>
            </a:xfrm>
            <a:prstGeom prst="wedgeRoundRectCallout">
              <a:avLst>
                <a:gd name="adj1" fmla="val -52402"/>
                <a:gd name="adj2" fmla="val -302484"/>
                <a:gd name="adj3" fmla="val 16667"/>
              </a:avLst>
            </a:prstGeom>
            <a:gradFill flip="none" rotWithShape="1">
              <a:gsLst>
                <a:gs pos="0">
                  <a:srgbClr val="BE1E1E"/>
                </a:gs>
                <a:gs pos="100000">
                  <a:srgbClr val="DC1E28"/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Problem </a:t>
              </a:r>
              <a:r>
                <a:rPr kumimoji="0" lang="de-AT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fixed</a:t>
              </a:r>
              <a:r>
                <a:rPr kumimoji="0" lang="de-AT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but </a:t>
              </a:r>
              <a:r>
                <a:rPr kumimoji="0" lang="de-AT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now</a:t>
              </a:r>
              <a:r>
                <a:rPr kumimoji="0" lang="de-AT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AT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we</a:t>
              </a:r>
              <a:r>
                <a:rPr kumimoji="0" lang="de-AT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AT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have</a:t>
              </a:r>
              <a:r>
                <a:rPr kumimoji="0" lang="de-AT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an  </a:t>
              </a:r>
              <a:r>
                <a:rPr kumimoji="0" lang="de-AT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architectural</a:t>
              </a:r>
              <a:r>
                <a:rPr kumimoji="0" lang="de-AT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de-AT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regression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5889104" y="5694549"/>
              <a:ext cx="3732754" cy="540060"/>
            </a:xfrm>
            <a:prstGeom prst="wedgeRoundRectCallout">
              <a:avLst>
                <a:gd name="adj1" fmla="val 28945"/>
                <a:gd name="adj2" fmla="val -315262"/>
                <a:gd name="adj3" fmla="val 16667"/>
              </a:avLst>
            </a:prstGeom>
            <a:gradFill flip="none" rotWithShape="1">
              <a:gsLst>
                <a:gs pos="0">
                  <a:srgbClr val="BE1E1E"/>
                </a:gs>
                <a:gs pos="100000">
                  <a:srgbClr val="DC1E28"/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Problem fixed but now we have an  architectural regression</a:t>
              </a: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2569313" y="4515966"/>
            <a:ext cx="4212468" cy="555527"/>
          </a:xfrm>
          <a:prstGeom prst="round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 we have the functional and architectural confidence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6234323" y="503636"/>
            <a:ext cx="3060340" cy="512028"/>
          </a:xfrm>
          <a:prstGeom prst="wedgeRoundRectCallout">
            <a:avLst>
              <a:gd name="adj1" fmla="val 5101"/>
              <a:gd name="adj2" fmla="val 1287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Let’s look behind the scenes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468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And in your Pipeline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17244" y="2490211"/>
            <a:ext cx="1786402" cy="853440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200" smtClean="0"/>
              <a:t>Commit Stage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100" i="1" smtClean="0"/>
              <a:t>Compile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100" i="1" smtClean="0"/>
              <a:t>Execute Unit Test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100" i="1" smtClean="0"/>
              <a:t>Code Analysis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100" i="1" smtClean="0"/>
              <a:t>Build installers</a:t>
            </a:r>
            <a:endParaRPr lang="en-US" sz="1100" i="1"/>
          </a:p>
        </p:txBody>
      </p:sp>
      <p:sp>
        <p:nvSpPr>
          <p:cNvPr id="5" name="Rectangle 4"/>
          <p:cNvSpPr/>
          <p:nvPr/>
        </p:nvSpPr>
        <p:spPr bwMode="auto">
          <a:xfrm>
            <a:off x="2506686" y="2490211"/>
            <a:ext cx="1200248" cy="857932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200" smtClean="0"/>
              <a:t>Automated </a:t>
            </a:r>
          </a:p>
          <a:p>
            <a:pPr algn="ctr"/>
            <a:r>
              <a:rPr lang="en-US" sz="1200" smtClean="0"/>
              <a:t>Acceptance </a:t>
            </a:r>
          </a:p>
          <a:p>
            <a:pPr algn="ctr"/>
            <a:r>
              <a:rPr lang="en-US" sz="1200" smtClean="0"/>
              <a:t>Testing</a:t>
            </a:r>
            <a:endParaRPr lang="en-US" sz="1200"/>
          </a:p>
        </p:txBody>
      </p:sp>
      <p:sp>
        <p:nvSpPr>
          <p:cNvPr id="6" name="Rectangle 5"/>
          <p:cNvSpPr/>
          <p:nvPr/>
        </p:nvSpPr>
        <p:spPr bwMode="auto">
          <a:xfrm>
            <a:off x="3973835" y="2490211"/>
            <a:ext cx="1200248" cy="857932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200" smtClean="0"/>
              <a:t>Automated </a:t>
            </a:r>
          </a:p>
          <a:p>
            <a:pPr algn="ctr"/>
            <a:r>
              <a:rPr lang="en-US" sz="1200" smtClean="0"/>
              <a:t>Capacity </a:t>
            </a:r>
          </a:p>
          <a:p>
            <a:pPr algn="ctr"/>
            <a:r>
              <a:rPr lang="en-US" sz="1200" smtClean="0"/>
              <a:t>Testing</a:t>
            </a:r>
            <a:endParaRPr lang="en-US" sz="1200"/>
          </a:p>
        </p:txBody>
      </p:sp>
      <p:sp>
        <p:nvSpPr>
          <p:cNvPr id="7" name="Rectangle 6"/>
          <p:cNvSpPr/>
          <p:nvPr/>
        </p:nvSpPr>
        <p:spPr bwMode="auto">
          <a:xfrm>
            <a:off x="5475097" y="2490211"/>
            <a:ext cx="1777245" cy="857932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200" smtClean="0"/>
              <a:t>Manual testing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100" i="1" smtClean="0"/>
              <a:t>Key showcases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100" i="1" smtClean="0"/>
              <a:t>Exploratory testing</a:t>
            </a:r>
            <a:endParaRPr lang="en-US" sz="1100" i="1"/>
          </a:p>
        </p:txBody>
      </p:sp>
      <p:grpSp>
        <p:nvGrpSpPr>
          <p:cNvPr id="8" name="Group 7"/>
          <p:cNvGrpSpPr/>
          <p:nvPr/>
        </p:nvGrpSpPr>
        <p:grpSpPr>
          <a:xfrm>
            <a:off x="7548811" y="2490211"/>
            <a:ext cx="1200248" cy="853440"/>
            <a:chOff x="7548811" y="2975524"/>
            <a:chExt cx="1200248" cy="1137920"/>
          </a:xfrm>
        </p:grpSpPr>
        <p:sp>
          <p:nvSpPr>
            <p:cNvPr id="9" name="Rectangle 8"/>
            <p:cNvSpPr/>
            <p:nvPr/>
          </p:nvSpPr>
          <p:spPr bwMode="auto">
            <a:xfrm>
              <a:off x="7548811" y="2975524"/>
              <a:ext cx="1200248" cy="113792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400" smtClean="0"/>
            </a:p>
            <a:p>
              <a:pPr algn="ctr"/>
              <a:endParaRPr lang="en-US" sz="1400"/>
            </a:p>
            <a:p>
              <a:pPr algn="ctr"/>
              <a:r>
                <a:rPr lang="en-US" sz="1400" smtClean="0"/>
                <a:t>Release</a:t>
              </a:r>
              <a:endParaRPr lang="en-US" sz="1400"/>
            </a:p>
          </p:txBody>
        </p:sp>
        <p:pic>
          <p:nvPicPr>
            <p:cNvPr id="10" name="Picture 2" descr="http://t2.gstatic.com/images?q=tbn:ANd9GcQgPJxAs6s7MjA2be48ujRWXI_jRNHWumLTYh_B3KOw41z10mjM-Q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8" y="3202889"/>
              <a:ext cx="434634" cy="434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ular Callout 10"/>
          <p:cNvSpPr/>
          <p:nvPr/>
        </p:nvSpPr>
        <p:spPr bwMode="auto">
          <a:xfrm>
            <a:off x="338138" y="1545636"/>
            <a:ext cx="3491367" cy="656492"/>
          </a:xfrm>
          <a:prstGeom prst="wedgeRectCallout">
            <a:avLst>
              <a:gd name="adj1" fmla="val -30254"/>
              <a:gd name="adj2" fmla="val 93217"/>
            </a:avLst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 smtClean="0"/>
              <a:t>Unit &amp; Integration Tests</a:t>
            </a:r>
            <a:endParaRPr lang="en-US" b="1" dirty="0"/>
          </a:p>
        </p:txBody>
      </p:sp>
      <p:sp>
        <p:nvSpPr>
          <p:cNvPr id="12" name="Rectangular Callout 9"/>
          <p:cNvSpPr/>
          <p:nvPr/>
        </p:nvSpPr>
        <p:spPr bwMode="auto">
          <a:xfrm>
            <a:off x="3129081" y="3372830"/>
            <a:ext cx="3123131" cy="822401"/>
          </a:xfrm>
          <a:custGeom>
            <a:avLst/>
            <a:gdLst>
              <a:gd name="connsiteX0" fmla="*/ 0 w 3322771"/>
              <a:gd name="connsiteY0" fmla="*/ 0 h 669778"/>
              <a:gd name="connsiteX1" fmla="*/ 553795 w 3322771"/>
              <a:gd name="connsiteY1" fmla="*/ 0 h 669778"/>
              <a:gd name="connsiteX2" fmla="*/ 373280 w 3322771"/>
              <a:gd name="connsiteY2" fmla="*/ -426756 h 669778"/>
              <a:gd name="connsiteX3" fmla="*/ 1384488 w 3322771"/>
              <a:gd name="connsiteY3" fmla="*/ 0 h 669778"/>
              <a:gd name="connsiteX4" fmla="*/ 3322771 w 3322771"/>
              <a:gd name="connsiteY4" fmla="*/ 0 h 669778"/>
              <a:gd name="connsiteX5" fmla="*/ 3322771 w 3322771"/>
              <a:gd name="connsiteY5" fmla="*/ 111630 h 669778"/>
              <a:gd name="connsiteX6" fmla="*/ 3322771 w 3322771"/>
              <a:gd name="connsiteY6" fmla="*/ 111630 h 669778"/>
              <a:gd name="connsiteX7" fmla="*/ 3322771 w 3322771"/>
              <a:gd name="connsiteY7" fmla="*/ 279074 h 669778"/>
              <a:gd name="connsiteX8" fmla="*/ 3322771 w 3322771"/>
              <a:gd name="connsiteY8" fmla="*/ 669778 h 669778"/>
              <a:gd name="connsiteX9" fmla="*/ 1384488 w 3322771"/>
              <a:gd name="connsiteY9" fmla="*/ 669778 h 669778"/>
              <a:gd name="connsiteX10" fmla="*/ 553795 w 3322771"/>
              <a:gd name="connsiteY10" fmla="*/ 669778 h 669778"/>
              <a:gd name="connsiteX11" fmla="*/ 553795 w 3322771"/>
              <a:gd name="connsiteY11" fmla="*/ 669778 h 669778"/>
              <a:gd name="connsiteX12" fmla="*/ 0 w 3322771"/>
              <a:gd name="connsiteY12" fmla="*/ 669778 h 669778"/>
              <a:gd name="connsiteX13" fmla="*/ 0 w 3322771"/>
              <a:gd name="connsiteY13" fmla="*/ 279074 h 669778"/>
              <a:gd name="connsiteX14" fmla="*/ 0 w 3322771"/>
              <a:gd name="connsiteY14" fmla="*/ 111630 h 669778"/>
              <a:gd name="connsiteX15" fmla="*/ 0 w 3322771"/>
              <a:gd name="connsiteY15" fmla="*/ 111630 h 669778"/>
              <a:gd name="connsiteX16" fmla="*/ 0 w 3322771"/>
              <a:gd name="connsiteY16" fmla="*/ 0 h 669778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3232284 w 3322771"/>
              <a:gd name="connsiteY4" fmla="*/ 426755 h 1096534"/>
              <a:gd name="connsiteX5" fmla="*/ 3322771 w 3322771"/>
              <a:gd name="connsiteY5" fmla="*/ 426756 h 1096534"/>
              <a:gd name="connsiteX6" fmla="*/ 3322771 w 3322771"/>
              <a:gd name="connsiteY6" fmla="*/ 538386 h 1096534"/>
              <a:gd name="connsiteX7" fmla="*/ 3322771 w 3322771"/>
              <a:gd name="connsiteY7" fmla="*/ 538386 h 1096534"/>
              <a:gd name="connsiteX8" fmla="*/ 3322771 w 3322771"/>
              <a:gd name="connsiteY8" fmla="*/ 705830 h 1096534"/>
              <a:gd name="connsiteX9" fmla="*/ 3322771 w 3322771"/>
              <a:gd name="connsiteY9" fmla="*/ 1096534 h 1096534"/>
              <a:gd name="connsiteX10" fmla="*/ 1384488 w 3322771"/>
              <a:gd name="connsiteY10" fmla="*/ 1096534 h 1096534"/>
              <a:gd name="connsiteX11" fmla="*/ 553795 w 3322771"/>
              <a:gd name="connsiteY11" fmla="*/ 1096534 h 1096534"/>
              <a:gd name="connsiteX12" fmla="*/ 553795 w 3322771"/>
              <a:gd name="connsiteY12" fmla="*/ 1096534 h 1096534"/>
              <a:gd name="connsiteX13" fmla="*/ 0 w 3322771"/>
              <a:gd name="connsiteY13" fmla="*/ 1096534 h 1096534"/>
              <a:gd name="connsiteX14" fmla="*/ 0 w 3322771"/>
              <a:gd name="connsiteY14" fmla="*/ 705830 h 1096534"/>
              <a:gd name="connsiteX15" fmla="*/ 0 w 3322771"/>
              <a:gd name="connsiteY15" fmla="*/ 538386 h 1096534"/>
              <a:gd name="connsiteX16" fmla="*/ 0 w 3322771"/>
              <a:gd name="connsiteY16" fmla="*/ 538386 h 1096534"/>
              <a:gd name="connsiteX17" fmla="*/ 0 w 3322771"/>
              <a:gd name="connsiteY17" fmla="*/ 426756 h 1096534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3084646 w 3322771"/>
              <a:gd name="connsiteY4" fmla="*/ 421993 h 1096534"/>
              <a:gd name="connsiteX5" fmla="*/ 3232284 w 3322771"/>
              <a:gd name="connsiteY5" fmla="*/ 426755 h 1096534"/>
              <a:gd name="connsiteX6" fmla="*/ 3322771 w 3322771"/>
              <a:gd name="connsiteY6" fmla="*/ 426756 h 1096534"/>
              <a:gd name="connsiteX7" fmla="*/ 3322771 w 3322771"/>
              <a:gd name="connsiteY7" fmla="*/ 538386 h 1096534"/>
              <a:gd name="connsiteX8" fmla="*/ 3322771 w 3322771"/>
              <a:gd name="connsiteY8" fmla="*/ 538386 h 1096534"/>
              <a:gd name="connsiteX9" fmla="*/ 3322771 w 3322771"/>
              <a:gd name="connsiteY9" fmla="*/ 705830 h 1096534"/>
              <a:gd name="connsiteX10" fmla="*/ 3322771 w 3322771"/>
              <a:gd name="connsiteY10" fmla="*/ 1096534 h 1096534"/>
              <a:gd name="connsiteX11" fmla="*/ 1384488 w 3322771"/>
              <a:gd name="connsiteY11" fmla="*/ 1096534 h 1096534"/>
              <a:gd name="connsiteX12" fmla="*/ 553795 w 3322771"/>
              <a:gd name="connsiteY12" fmla="*/ 1096534 h 1096534"/>
              <a:gd name="connsiteX13" fmla="*/ 553795 w 3322771"/>
              <a:gd name="connsiteY13" fmla="*/ 1096534 h 1096534"/>
              <a:gd name="connsiteX14" fmla="*/ 0 w 3322771"/>
              <a:gd name="connsiteY14" fmla="*/ 1096534 h 1096534"/>
              <a:gd name="connsiteX15" fmla="*/ 0 w 3322771"/>
              <a:gd name="connsiteY15" fmla="*/ 705830 h 1096534"/>
              <a:gd name="connsiteX16" fmla="*/ 0 w 3322771"/>
              <a:gd name="connsiteY16" fmla="*/ 538386 h 1096534"/>
              <a:gd name="connsiteX17" fmla="*/ 0 w 3322771"/>
              <a:gd name="connsiteY17" fmla="*/ 538386 h 1096534"/>
              <a:gd name="connsiteX18" fmla="*/ 0 w 3322771"/>
              <a:gd name="connsiteY18" fmla="*/ 426756 h 1096534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2956059 w 3322771"/>
              <a:gd name="connsiteY4" fmla="*/ 417230 h 1096534"/>
              <a:gd name="connsiteX5" fmla="*/ 3084646 w 3322771"/>
              <a:gd name="connsiteY5" fmla="*/ 421993 h 1096534"/>
              <a:gd name="connsiteX6" fmla="*/ 3232284 w 3322771"/>
              <a:gd name="connsiteY6" fmla="*/ 426755 h 1096534"/>
              <a:gd name="connsiteX7" fmla="*/ 3322771 w 3322771"/>
              <a:gd name="connsiteY7" fmla="*/ 426756 h 1096534"/>
              <a:gd name="connsiteX8" fmla="*/ 3322771 w 3322771"/>
              <a:gd name="connsiteY8" fmla="*/ 538386 h 1096534"/>
              <a:gd name="connsiteX9" fmla="*/ 3322771 w 3322771"/>
              <a:gd name="connsiteY9" fmla="*/ 538386 h 1096534"/>
              <a:gd name="connsiteX10" fmla="*/ 3322771 w 3322771"/>
              <a:gd name="connsiteY10" fmla="*/ 705830 h 1096534"/>
              <a:gd name="connsiteX11" fmla="*/ 3322771 w 3322771"/>
              <a:gd name="connsiteY11" fmla="*/ 1096534 h 1096534"/>
              <a:gd name="connsiteX12" fmla="*/ 1384488 w 3322771"/>
              <a:gd name="connsiteY12" fmla="*/ 1096534 h 1096534"/>
              <a:gd name="connsiteX13" fmla="*/ 553795 w 3322771"/>
              <a:gd name="connsiteY13" fmla="*/ 1096534 h 1096534"/>
              <a:gd name="connsiteX14" fmla="*/ 553795 w 3322771"/>
              <a:gd name="connsiteY14" fmla="*/ 1096534 h 1096534"/>
              <a:gd name="connsiteX15" fmla="*/ 0 w 3322771"/>
              <a:gd name="connsiteY15" fmla="*/ 1096534 h 1096534"/>
              <a:gd name="connsiteX16" fmla="*/ 0 w 3322771"/>
              <a:gd name="connsiteY16" fmla="*/ 705830 h 1096534"/>
              <a:gd name="connsiteX17" fmla="*/ 0 w 3322771"/>
              <a:gd name="connsiteY17" fmla="*/ 538386 h 1096534"/>
              <a:gd name="connsiteX18" fmla="*/ 0 w 3322771"/>
              <a:gd name="connsiteY18" fmla="*/ 538386 h 1096534"/>
              <a:gd name="connsiteX19" fmla="*/ 0 w 3322771"/>
              <a:gd name="connsiteY19" fmla="*/ 426756 h 109653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19100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33387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200025 w 3322771"/>
              <a:gd name="connsiteY19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200025 w 3322771"/>
              <a:gd name="connsiteY18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200025 w 3322771"/>
              <a:gd name="connsiteY17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200025 w 3322771"/>
              <a:gd name="connsiteY16" fmla="*/ 425451 h 1098404"/>
              <a:gd name="connsiteX0" fmla="*/ 6350 w 3129096"/>
              <a:gd name="connsiteY0" fmla="*/ 425451 h 1098404"/>
              <a:gd name="connsiteX1" fmla="*/ 202957 w 3129096"/>
              <a:gd name="connsiteY1" fmla="*/ 428626 h 1098404"/>
              <a:gd name="connsiteX2" fmla="*/ 179605 w 3129096"/>
              <a:gd name="connsiteY2" fmla="*/ 1870 h 1098404"/>
              <a:gd name="connsiteX3" fmla="*/ 724088 w 3129096"/>
              <a:gd name="connsiteY3" fmla="*/ 428626 h 1098404"/>
              <a:gd name="connsiteX4" fmla="*/ 2762384 w 3129096"/>
              <a:gd name="connsiteY4" fmla="*/ 428625 h 1098404"/>
              <a:gd name="connsiteX5" fmla="*/ 3119571 w 3129096"/>
              <a:gd name="connsiteY5" fmla="*/ 0 h 1098404"/>
              <a:gd name="connsiteX6" fmla="*/ 3038609 w 3129096"/>
              <a:gd name="connsiteY6" fmla="*/ 428625 h 1098404"/>
              <a:gd name="connsiteX7" fmla="*/ 3129096 w 3129096"/>
              <a:gd name="connsiteY7" fmla="*/ 428626 h 1098404"/>
              <a:gd name="connsiteX8" fmla="*/ 3129096 w 3129096"/>
              <a:gd name="connsiteY8" fmla="*/ 540256 h 1098404"/>
              <a:gd name="connsiteX9" fmla="*/ 3129096 w 3129096"/>
              <a:gd name="connsiteY9" fmla="*/ 540256 h 1098404"/>
              <a:gd name="connsiteX10" fmla="*/ 3129096 w 3129096"/>
              <a:gd name="connsiteY10" fmla="*/ 707700 h 1098404"/>
              <a:gd name="connsiteX11" fmla="*/ 3129096 w 3129096"/>
              <a:gd name="connsiteY11" fmla="*/ 1098404 h 1098404"/>
              <a:gd name="connsiteX12" fmla="*/ 1190813 w 3129096"/>
              <a:gd name="connsiteY12" fmla="*/ 1098404 h 1098404"/>
              <a:gd name="connsiteX13" fmla="*/ 360120 w 3129096"/>
              <a:gd name="connsiteY13" fmla="*/ 1098404 h 1098404"/>
              <a:gd name="connsiteX14" fmla="*/ 360120 w 3129096"/>
              <a:gd name="connsiteY14" fmla="*/ 1098404 h 1098404"/>
              <a:gd name="connsiteX15" fmla="*/ 0 w 3129096"/>
              <a:gd name="connsiteY15" fmla="*/ 1092054 h 1098404"/>
              <a:gd name="connsiteX16" fmla="*/ 6350 w 3129096"/>
              <a:gd name="connsiteY16" fmla="*/ 425451 h 1098404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1190813 w 3129096"/>
              <a:gd name="connsiteY12" fmla="*/ 1098404 h 1107929"/>
              <a:gd name="connsiteX13" fmla="*/ 360120 w 3129096"/>
              <a:gd name="connsiteY13" fmla="*/ 1098404 h 1107929"/>
              <a:gd name="connsiteX14" fmla="*/ 360120 w 3129096"/>
              <a:gd name="connsiteY14" fmla="*/ 1098404 h 1107929"/>
              <a:gd name="connsiteX15" fmla="*/ 0 w 3129096"/>
              <a:gd name="connsiteY15" fmla="*/ 1107929 h 1107929"/>
              <a:gd name="connsiteX16" fmla="*/ 6350 w 3129096"/>
              <a:gd name="connsiteY16" fmla="*/ 425451 h 1107929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1190813 w 3129096"/>
              <a:gd name="connsiteY12" fmla="*/ 1098404 h 1107929"/>
              <a:gd name="connsiteX13" fmla="*/ 360120 w 3129096"/>
              <a:gd name="connsiteY13" fmla="*/ 1098404 h 1107929"/>
              <a:gd name="connsiteX14" fmla="*/ 0 w 3129096"/>
              <a:gd name="connsiteY14" fmla="*/ 1107929 h 1107929"/>
              <a:gd name="connsiteX15" fmla="*/ 6350 w 3129096"/>
              <a:gd name="connsiteY15" fmla="*/ 425451 h 1107929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360120 w 3129096"/>
              <a:gd name="connsiteY12" fmla="*/ 1098404 h 1107929"/>
              <a:gd name="connsiteX13" fmla="*/ 0 w 3129096"/>
              <a:gd name="connsiteY13" fmla="*/ 1107929 h 1107929"/>
              <a:gd name="connsiteX14" fmla="*/ 6350 w 3129096"/>
              <a:gd name="connsiteY14" fmla="*/ 425451 h 110792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540256 h 1101579"/>
              <a:gd name="connsiteX10" fmla="*/ 3125921 w 3125921"/>
              <a:gd name="connsiteY10" fmla="*/ 707700 h 1101579"/>
              <a:gd name="connsiteX11" fmla="*/ 3125921 w 3125921"/>
              <a:gd name="connsiteY11" fmla="*/ 1098404 h 1101579"/>
              <a:gd name="connsiteX12" fmla="*/ 356945 w 3125921"/>
              <a:gd name="connsiteY12" fmla="*/ 1098404 h 1101579"/>
              <a:gd name="connsiteX13" fmla="*/ 0 w 3125921"/>
              <a:gd name="connsiteY13" fmla="*/ 1101579 h 1101579"/>
              <a:gd name="connsiteX14" fmla="*/ 3175 w 3125921"/>
              <a:gd name="connsiteY14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540256 h 1101579"/>
              <a:gd name="connsiteX10" fmla="*/ 3125921 w 3125921"/>
              <a:gd name="connsiteY10" fmla="*/ 707700 h 1101579"/>
              <a:gd name="connsiteX11" fmla="*/ 3125921 w 3125921"/>
              <a:gd name="connsiteY11" fmla="*/ 1098404 h 1101579"/>
              <a:gd name="connsiteX12" fmla="*/ 0 w 3125921"/>
              <a:gd name="connsiteY12" fmla="*/ 1101579 h 1101579"/>
              <a:gd name="connsiteX13" fmla="*/ 3175 w 3125921"/>
              <a:gd name="connsiteY13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707700 h 1101579"/>
              <a:gd name="connsiteX10" fmla="*/ 3125921 w 3125921"/>
              <a:gd name="connsiteY10" fmla="*/ 1098404 h 1101579"/>
              <a:gd name="connsiteX11" fmla="*/ 0 w 3125921"/>
              <a:gd name="connsiteY11" fmla="*/ 1101579 h 1101579"/>
              <a:gd name="connsiteX12" fmla="*/ 3175 w 3125921"/>
              <a:gd name="connsiteY12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1098404 h 1101579"/>
              <a:gd name="connsiteX10" fmla="*/ 0 w 3125921"/>
              <a:gd name="connsiteY10" fmla="*/ 1101579 h 1101579"/>
              <a:gd name="connsiteX11" fmla="*/ 3175 w 3125921"/>
              <a:gd name="connsiteY11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1098404 h 1101579"/>
              <a:gd name="connsiteX9" fmla="*/ 0 w 3125921"/>
              <a:gd name="connsiteY9" fmla="*/ 1101579 h 1101579"/>
              <a:gd name="connsiteX10" fmla="*/ 3175 w 3125921"/>
              <a:gd name="connsiteY10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517713 w 3125921"/>
              <a:gd name="connsiteY3" fmla="*/ 425451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1098404 h 1101579"/>
              <a:gd name="connsiteX9" fmla="*/ 0 w 3125921"/>
              <a:gd name="connsiteY9" fmla="*/ 1101579 h 1101579"/>
              <a:gd name="connsiteX10" fmla="*/ 3175 w 3125921"/>
              <a:gd name="connsiteY10" fmla="*/ 425451 h 1101579"/>
              <a:gd name="connsiteX0" fmla="*/ 385 w 3123131"/>
              <a:gd name="connsiteY0" fmla="*/ 425451 h 1098404"/>
              <a:gd name="connsiteX1" fmla="*/ 196992 w 3123131"/>
              <a:gd name="connsiteY1" fmla="*/ 428626 h 1098404"/>
              <a:gd name="connsiteX2" fmla="*/ 173640 w 3123131"/>
              <a:gd name="connsiteY2" fmla="*/ 1870 h 1098404"/>
              <a:gd name="connsiteX3" fmla="*/ 514923 w 3123131"/>
              <a:gd name="connsiteY3" fmla="*/ 425451 h 1098404"/>
              <a:gd name="connsiteX4" fmla="*/ 2756419 w 3123131"/>
              <a:gd name="connsiteY4" fmla="*/ 428625 h 1098404"/>
              <a:gd name="connsiteX5" fmla="*/ 3113606 w 3123131"/>
              <a:gd name="connsiteY5" fmla="*/ 0 h 1098404"/>
              <a:gd name="connsiteX6" fmla="*/ 3032644 w 3123131"/>
              <a:gd name="connsiteY6" fmla="*/ 428625 h 1098404"/>
              <a:gd name="connsiteX7" fmla="*/ 3123131 w 3123131"/>
              <a:gd name="connsiteY7" fmla="*/ 428626 h 1098404"/>
              <a:gd name="connsiteX8" fmla="*/ 3123131 w 3123131"/>
              <a:gd name="connsiteY8" fmla="*/ 1098404 h 1098404"/>
              <a:gd name="connsiteX9" fmla="*/ 3560 w 3123131"/>
              <a:gd name="connsiteY9" fmla="*/ 1095229 h 1098404"/>
              <a:gd name="connsiteX10" fmla="*/ 385 w 3123131"/>
              <a:gd name="connsiteY10" fmla="*/ 425451 h 109840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104081 w 3123131"/>
              <a:gd name="connsiteY5" fmla="*/ 26705 h 1096534"/>
              <a:gd name="connsiteX6" fmla="*/ 3032644 w 3123131"/>
              <a:gd name="connsiteY6" fmla="*/ 426755 h 1096534"/>
              <a:gd name="connsiteX7" fmla="*/ 3123131 w 3123131"/>
              <a:gd name="connsiteY7" fmla="*/ 426756 h 1096534"/>
              <a:gd name="connsiteX8" fmla="*/ 3123131 w 3123131"/>
              <a:gd name="connsiteY8" fmla="*/ 1096534 h 1096534"/>
              <a:gd name="connsiteX9" fmla="*/ 3560 w 3123131"/>
              <a:gd name="connsiteY9" fmla="*/ 1093359 h 1096534"/>
              <a:gd name="connsiteX10" fmla="*/ 385 w 3123131"/>
              <a:gd name="connsiteY10" fmla="*/ 423581 h 109653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072331 w 3123131"/>
              <a:gd name="connsiteY5" fmla="*/ 23530 h 1096534"/>
              <a:gd name="connsiteX6" fmla="*/ 3032644 w 3123131"/>
              <a:gd name="connsiteY6" fmla="*/ 426755 h 1096534"/>
              <a:gd name="connsiteX7" fmla="*/ 3123131 w 3123131"/>
              <a:gd name="connsiteY7" fmla="*/ 426756 h 1096534"/>
              <a:gd name="connsiteX8" fmla="*/ 3123131 w 3123131"/>
              <a:gd name="connsiteY8" fmla="*/ 1096534 h 1096534"/>
              <a:gd name="connsiteX9" fmla="*/ 3560 w 3123131"/>
              <a:gd name="connsiteY9" fmla="*/ 1093359 h 1096534"/>
              <a:gd name="connsiteX10" fmla="*/ 385 w 3123131"/>
              <a:gd name="connsiteY10" fmla="*/ 423581 h 109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23131" h="1096534">
                <a:moveTo>
                  <a:pt x="385" y="423581"/>
                </a:moveTo>
                <a:lnTo>
                  <a:pt x="196992" y="426756"/>
                </a:lnTo>
                <a:lnTo>
                  <a:pt x="173640" y="0"/>
                </a:lnTo>
                <a:lnTo>
                  <a:pt x="514923" y="423581"/>
                </a:lnTo>
                <a:lnTo>
                  <a:pt x="2756419" y="426755"/>
                </a:lnTo>
                <a:lnTo>
                  <a:pt x="3072331" y="23530"/>
                </a:lnTo>
                <a:lnTo>
                  <a:pt x="3032644" y="426755"/>
                </a:lnTo>
                <a:lnTo>
                  <a:pt x="3123131" y="426756"/>
                </a:lnTo>
                <a:lnTo>
                  <a:pt x="3123131" y="1096534"/>
                </a:lnTo>
                <a:lnTo>
                  <a:pt x="3560" y="1093359"/>
                </a:lnTo>
                <a:cubicBezTo>
                  <a:pt x="5677" y="871158"/>
                  <a:pt x="-1732" y="645782"/>
                  <a:pt x="385" y="423581"/>
                </a:cubicBezTo>
                <a:close/>
              </a:path>
            </a:pathLst>
          </a:cu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tIns="432000" rtlCol="0" anchor="ctr"/>
          <a:lstStyle/>
          <a:p>
            <a:pPr algn="ctr"/>
            <a:r>
              <a:rPr lang="en-US" b="1" dirty="0"/>
              <a:t>Functional </a:t>
            </a:r>
            <a:r>
              <a:rPr lang="en-US" b="1" dirty="0" smtClean="0"/>
              <a:t>Tests</a:t>
            </a:r>
            <a:endParaRPr lang="en-US" b="1" dirty="0"/>
          </a:p>
        </p:txBody>
      </p:sp>
      <p:sp>
        <p:nvSpPr>
          <p:cNvPr id="13" name="Rectangular Callout 12"/>
          <p:cNvSpPr/>
          <p:nvPr/>
        </p:nvSpPr>
        <p:spPr bwMode="auto">
          <a:xfrm>
            <a:off x="4149461" y="1580298"/>
            <a:ext cx="2417440" cy="517249"/>
          </a:xfrm>
          <a:prstGeom prst="wedgeRectCallout">
            <a:avLst>
              <a:gd name="adj1" fmla="val -21541"/>
              <a:gd name="adj2" fmla="val 123113"/>
            </a:avLst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 smtClean="0"/>
              <a:t>Performance Tests</a:t>
            </a:r>
            <a:endParaRPr lang="en-US" b="1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7356576" y="1580297"/>
            <a:ext cx="1446621" cy="508512"/>
          </a:xfrm>
          <a:prstGeom prst="wedgeRectCallout">
            <a:avLst>
              <a:gd name="adj1" fmla="val 19731"/>
              <a:gd name="adj2" fmla="val 122178"/>
            </a:avLst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 smtClean="0"/>
              <a:t>Production</a:t>
            </a:r>
          </a:p>
          <a:p>
            <a:pPr algn="ctr"/>
            <a:r>
              <a:rPr lang="en-US" b="1" dirty="0" smtClean="0"/>
              <a:t>Monitoring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25446" y="2202128"/>
            <a:ext cx="0" cy="223468"/>
          </a:xfrm>
          <a:prstGeom prst="straightConnector1">
            <a:avLst/>
          </a:prstGeom>
          <a:noFill/>
          <a:ln w="19050">
            <a:solidFill>
              <a:schemeClr val="accent3"/>
            </a:solidFill>
            <a:miter lim="800000"/>
            <a:headEnd/>
            <a:tailEnd type="triangle" w="lg" len="med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>
            <a:off x="5302502" y="2093693"/>
            <a:ext cx="0" cy="375138"/>
          </a:xfrm>
          <a:prstGeom prst="straightConnector1">
            <a:avLst/>
          </a:prstGeom>
          <a:noFill/>
          <a:ln w="19050">
            <a:solidFill>
              <a:schemeClr val="accent3"/>
            </a:solidFill>
            <a:miter lim="800000"/>
            <a:headEnd/>
            <a:tailEnd type="triangle" w="lg" len="med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V="1">
            <a:off x="3829505" y="3376128"/>
            <a:ext cx="1" cy="322484"/>
          </a:xfrm>
          <a:prstGeom prst="straightConnector1">
            <a:avLst/>
          </a:prstGeom>
          <a:noFill/>
          <a:ln w="19050">
            <a:solidFill>
              <a:schemeClr val="accent3"/>
            </a:solidFill>
            <a:miter lim="800000"/>
            <a:headEnd/>
            <a:tailEnd type="triangle" w="lg" len="med"/>
          </a:ln>
          <a:effectLst/>
        </p:spPr>
      </p:cxnSp>
      <p:sp>
        <p:nvSpPr>
          <p:cNvPr id="18" name="Right Arrow 17"/>
          <p:cNvSpPr/>
          <p:nvPr/>
        </p:nvSpPr>
        <p:spPr bwMode="auto">
          <a:xfrm>
            <a:off x="2103559" y="2531787"/>
            <a:ext cx="443774" cy="78063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100">
              <a:solidFill>
                <a:srgbClr val="FF0000"/>
              </a:solidFill>
            </a:endParaRPr>
          </a:p>
        </p:txBody>
      </p:sp>
      <p:pic>
        <p:nvPicPr>
          <p:cNvPr id="19" name="Picture 4" descr="http://clipartpin.com/clipart_file/traffic-light-clipart-5.jpg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89151" y="2762678"/>
            <a:ext cx="194591" cy="3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 bwMode="auto">
          <a:xfrm>
            <a:off x="3607618" y="2531104"/>
            <a:ext cx="443774" cy="78063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100">
              <a:solidFill>
                <a:srgbClr val="FF0000"/>
              </a:solidFill>
            </a:endParaRPr>
          </a:p>
        </p:txBody>
      </p:sp>
      <p:pic>
        <p:nvPicPr>
          <p:cNvPr id="21" name="Picture 4" descr="http://clipartpin.com/clipart_file/traffic-light-clipart-5.jpg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93210" y="2761995"/>
            <a:ext cx="194591" cy="3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 bwMode="auto">
          <a:xfrm>
            <a:off x="5077999" y="2509883"/>
            <a:ext cx="443774" cy="78063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100">
              <a:solidFill>
                <a:srgbClr val="FF0000"/>
              </a:solidFill>
            </a:endParaRPr>
          </a:p>
        </p:txBody>
      </p:sp>
      <p:pic>
        <p:nvPicPr>
          <p:cNvPr id="23" name="Picture 4" descr="http://clipartpin.com/clipart_file/traffic-light-clipart-5.jpg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3591" y="2740774"/>
            <a:ext cx="194591" cy="3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Arrow 23"/>
          <p:cNvSpPr/>
          <p:nvPr/>
        </p:nvSpPr>
        <p:spPr bwMode="auto">
          <a:xfrm>
            <a:off x="7173689" y="2533703"/>
            <a:ext cx="443774" cy="78063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100">
              <a:solidFill>
                <a:srgbClr val="FF0000"/>
              </a:solidFill>
            </a:endParaRPr>
          </a:p>
        </p:txBody>
      </p:sp>
      <p:pic>
        <p:nvPicPr>
          <p:cNvPr id="25" name="Picture 4" descr="http://clipartpin.com/clipart_file/traffic-light-clipart-5.jpg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9281" y="2764594"/>
            <a:ext cx="194591" cy="3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Elbow Connector 25"/>
          <p:cNvCxnSpPr/>
          <p:nvPr/>
        </p:nvCxnSpPr>
        <p:spPr>
          <a:xfrm flipV="1">
            <a:off x="6252184" y="3133739"/>
            <a:ext cx="1073012" cy="706319"/>
          </a:xfrm>
          <a:prstGeom prst="bentConnector3">
            <a:avLst>
              <a:gd name="adj1" fmla="val 100006"/>
            </a:avLst>
          </a:prstGeom>
          <a:noFill/>
          <a:ln w="19050">
            <a:solidFill>
              <a:schemeClr val="accent3"/>
            </a:solidFill>
            <a:miter lim="800000"/>
            <a:headEnd/>
            <a:tailEnd type="triangle" w="lg" len="med"/>
          </a:ln>
          <a:effectLst/>
        </p:spPr>
      </p:cxnSp>
      <p:sp>
        <p:nvSpPr>
          <p:cNvPr id="27" name="Rectangular Callout 9"/>
          <p:cNvSpPr/>
          <p:nvPr/>
        </p:nvSpPr>
        <p:spPr bwMode="auto">
          <a:xfrm>
            <a:off x="3129080" y="3372830"/>
            <a:ext cx="3123131" cy="822401"/>
          </a:xfrm>
          <a:custGeom>
            <a:avLst/>
            <a:gdLst>
              <a:gd name="connsiteX0" fmla="*/ 0 w 3322771"/>
              <a:gd name="connsiteY0" fmla="*/ 0 h 669778"/>
              <a:gd name="connsiteX1" fmla="*/ 553795 w 3322771"/>
              <a:gd name="connsiteY1" fmla="*/ 0 h 669778"/>
              <a:gd name="connsiteX2" fmla="*/ 373280 w 3322771"/>
              <a:gd name="connsiteY2" fmla="*/ -426756 h 669778"/>
              <a:gd name="connsiteX3" fmla="*/ 1384488 w 3322771"/>
              <a:gd name="connsiteY3" fmla="*/ 0 h 669778"/>
              <a:gd name="connsiteX4" fmla="*/ 3322771 w 3322771"/>
              <a:gd name="connsiteY4" fmla="*/ 0 h 669778"/>
              <a:gd name="connsiteX5" fmla="*/ 3322771 w 3322771"/>
              <a:gd name="connsiteY5" fmla="*/ 111630 h 669778"/>
              <a:gd name="connsiteX6" fmla="*/ 3322771 w 3322771"/>
              <a:gd name="connsiteY6" fmla="*/ 111630 h 669778"/>
              <a:gd name="connsiteX7" fmla="*/ 3322771 w 3322771"/>
              <a:gd name="connsiteY7" fmla="*/ 279074 h 669778"/>
              <a:gd name="connsiteX8" fmla="*/ 3322771 w 3322771"/>
              <a:gd name="connsiteY8" fmla="*/ 669778 h 669778"/>
              <a:gd name="connsiteX9" fmla="*/ 1384488 w 3322771"/>
              <a:gd name="connsiteY9" fmla="*/ 669778 h 669778"/>
              <a:gd name="connsiteX10" fmla="*/ 553795 w 3322771"/>
              <a:gd name="connsiteY10" fmla="*/ 669778 h 669778"/>
              <a:gd name="connsiteX11" fmla="*/ 553795 w 3322771"/>
              <a:gd name="connsiteY11" fmla="*/ 669778 h 669778"/>
              <a:gd name="connsiteX12" fmla="*/ 0 w 3322771"/>
              <a:gd name="connsiteY12" fmla="*/ 669778 h 669778"/>
              <a:gd name="connsiteX13" fmla="*/ 0 w 3322771"/>
              <a:gd name="connsiteY13" fmla="*/ 279074 h 669778"/>
              <a:gd name="connsiteX14" fmla="*/ 0 w 3322771"/>
              <a:gd name="connsiteY14" fmla="*/ 111630 h 669778"/>
              <a:gd name="connsiteX15" fmla="*/ 0 w 3322771"/>
              <a:gd name="connsiteY15" fmla="*/ 111630 h 669778"/>
              <a:gd name="connsiteX16" fmla="*/ 0 w 3322771"/>
              <a:gd name="connsiteY16" fmla="*/ 0 h 669778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3232284 w 3322771"/>
              <a:gd name="connsiteY4" fmla="*/ 426755 h 1096534"/>
              <a:gd name="connsiteX5" fmla="*/ 3322771 w 3322771"/>
              <a:gd name="connsiteY5" fmla="*/ 426756 h 1096534"/>
              <a:gd name="connsiteX6" fmla="*/ 3322771 w 3322771"/>
              <a:gd name="connsiteY6" fmla="*/ 538386 h 1096534"/>
              <a:gd name="connsiteX7" fmla="*/ 3322771 w 3322771"/>
              <a:gd name="connsiteY7" fmla="*/ 538386 h 1096534"/>
              <a:gd name="connsiteX8" fmla="*/ 3322771 w 3322771"/>
              <a:gd name="connsiteY8" fmla="*/ 705830 h 1096534"/>
              <a:gd name="connsiteX9" fmla="*/ 3322771 w 3322771"/>
              <a:gd name="connsiteY9" fmla="*/ 1096534 h 1096534"/>
              <a:gd name="connsiteX10" fmla="*/ 1384488 w 3322771"/>
              <a:gd name="connsiteY10" fmla="*/ 1096534 h 1096534"/>
              <a:gd name="connsiteX11" fmla="*/ 553795 w 3322771"/>
              <a:gd name="connsiteY11" fmla="*/ 1096534 h 1096534"/>
              <a:gd name="connsiteX12" fmla="*/ 553795 w 3322771"/>
              <a:gd name="connsiteY12" fmla="*/ 1096534 h 1096534"/>
              <a:gd name="connsiteX13" fmla="*/ 0 w 3322771"/>
              <a:gd name="connsiteY13" fmla="*/ 1096534 h 1096534"/>
              <a:gd name="connsiteX14" fmla="*/ 0 w 3322771"/>
              <a:gd name="connsiteY14" fmla="*/ 705830 h 1096534"/>
              <a:gd name="connsiteX15" fmla="*/ 0 w 3322771"/>
              <a:gd name="connsiteY15" fmla="*/ 538386 h 1096534"/>
              <a:gd name="connsiteX16" fmla="*/ 0 w 3322771"/>
              <a:gd name="connsiteY16" fmla="*/ 538386 h 1096534"/>
              <a:gd name="connsiteX17" fmla="*/ 0 w 3322771"/>
              <a:gd name="connsiteY17" fmla="*/ 426756 h 1096534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3084646 w 3322771"/>
              <a:gd name="connsiteY4" fmla="*/ 421993 h 1096534"/>
              <a:gd name="connsiteX5" fmla="*/ 3232284 w 3322771"/>
              <a:gd name="connsiteY5" fmla="*/ 426755 h 1096534"/>
              <a:gd name="connsiteX6" fmla="*/ 3322771 w 3322771"/>
              <a:gd name="connsiteY6" fmla="*/ 426756 h 1096534"/>
              <a:gd name="connsiteX7" fmla="*/ 3322771 w 3322771"/>
              <a:gd name="connsiteY7" fmla="*/ 538386 h 1096534"/>
              <a:gd name="connsiteX8" fmla="*/ 3322771 w 3322771"/>
              <a:gd name="connsiteY8" fmla="*/ 538386 h 1096534"/>
              <a:gd name="connsiteX9" fmla="*/ 3322771 w 3322771"/>
              <a:gd name="connsiteY9" fmla="*/ 705830 h 1096534"/>
              <a:gd name="connsiteX10" fmla="*/ 3322771 w 3322771"/>
              <a:gd name="connsiteY10" fmla="*/ 1096534 h 1096534"/>
              <a:gd name="connsiteX11" fmla="*/ 1384488 w 3322771"/>
              <a:gd name="connsiteY11" fmla="*/ 1096534 h 1096534"/>
              <a:gd name="connsiteX12" fmla="*/ 553795 w 3322771"/>
              <a:gd name="connsiteY12" fmla="*/ 1096534 h 1096534"/>
              <a:gd name="connsiteX13" fmla="*/ 553795 w 3322771"/>
              <a:gd name="connsiteY13" fmla="*/ 1096534 h 1096534"/>
              <a:gd name="connsiteX14" fmla="*/ 0 w 3322771"/>
              <a:gd name="connsiteY14" fmla="*/ 1096534 h 1096534"/>
              <a:gd name="connsiteX15" fmla="*/ 0 w 3322771"/>
              <a:gd name="connsiteY15" fmla="*/ 705830 h 1096534"/>
              <a:gd name="connsiteX16" fmla="*/ 0 w 3322771"/>
              <a:gd name="connsiteY16" fmla="*/ 538386 h 1096534"/>
              <a:gd name="connsiteX17" fmla="*/ 0 w 3322771"/>
              <a:gd name="connsiteY17" fmla="*/ 538386 h 1096534"/>
              <a:gd name="connsiteX18" fmla="*/ 0 w 3322771"/>
              <a:gd name="connsiteY18" fmla="*/ 426756 h 1096534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2956059 w 3322771"/>
              <a:gd name="connsiteY4" fmla="*/ 417230 h 1096534"/>
              <a:gd name="connsiteX5" fmla="*/ 3084646 w 3322771"/>
              <a:gd name="connsiteY5" fmla="*/ 421993 h 1096534"/>
              <a:gd name="connsiteX6" fmla="*/ 3232284 w 3322771"/>
              <a:gd name="connsiteY6" fmla="*/ 426755 h 1096534"/>
              <a:gd name="connsiteX7" fmla="*/ 3322771 w 3322771"/>
              <a:gd name="connsiteY7" fmla="*/ 426756 h 1096534"/>
              <a:gd name="connsiteX8" fmla="*/ 3322771 w 3322771"/>
              <a:gd name="connsiteY8" fmla="*/ 538386 h 1096534"/>
              <a:gd name="connsiteX9" fmla="*/ 3322771 w 3322771"/>
              <a:gd name="connsiteY9" fmla="*/ 538386 h 1096534"/>
              <a:gd name="connsiteX10" fmla="*/ 3322771 w 3322771"/>
              <a:gd name="connsiteY10" fmla="*/ 705830 h 1096534"/>
              <a:gd name="connsiteX11" fmla="*/ 3322771 w 3322771"/>
              <a:gd name="connsiteY11" fmla="*/ 1096534 h 1096534"/>
              <a:gd name="connsiteX12" fmla="*/ 1384488 w 3322771"/>
              <a:gd name="connsiteY12" fmla="*/ 1096534 h 1096534"/>
              <a:gd name="connsiteX13" fmla="*/ 553795 w 3322771"/>
              <a:gd name="connsiteY13" fmla="*/ 1096534 h 1096534"/>
              <a:gd name="connsiteX14" fmla="*/ 553795 w 3322771"/>
              <a:gd name="connsiteY14" fmla="*/ 1096534 h 1096534"/>
              <a:gd name="connsiteX15" fmla="*/ 0 w 3322771"/>
              <a:gd name="connsiteY15" fmla="*/ 1096534 h 1096534"/>
              <a:gd name="connsiteX16" fmla="*/ 0 w 3322771"/>
              <a:gd name="connsiteY16" fmla="*/ 705830 h 1096534"/>
              <a:gd name="connsiteX17" fmla="*/ 0 w 3322771"/>
              <a:gd name="connsiteY17" fmla="*/ 538386 h 1096534"/>
              <a:gd name="connsiteX18" fmla="*/ 0 w 3322771"/>
              <a:gd name="connsiteY18" fmla="*/ 538386 h 1096534"/>
              <a:gd name="connsiteX19" fmla="*/ 0 w 3322771"/>
              <a:gd name="connsiteY19" fmla="*/ 426756 h 109653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19100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33387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200025 w 3322771"/>
              <a:gd name="connsiteY19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200025 w 3322771"/>
              <a:gd name="connsiteY18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200025 w 3322771"/>
              <a:gd name="connsiteY17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200025 w 3322771"/>
              <a:gd name="connsiteY16" fmla="*/ 425451 h 1098404"/>
              <a:gd name="connsiteX0" fmla="*/ 6350 w 3129096"/>
              <a:gd name="connsiteY0" fmla="*/ 425451 h 1098404"/>
              <a:gd name="connsiteX1" fmla="*/ 202957 w 3129096"/>
              <a:gd name="connsiteY1" fmla="*/ 428626 h 1098404"/>
              <a:gd name="connsiteX2" fmla="*/ 179605 w 3129096"/>
              <a:gd name="connsiteY2" fmla="*/ 1870 h 1098404"/>
              <a:gd name="connsiteX3" fmla="*/ 724088 w 3129096"/>
              <a:gd name="connsiteY3" fmla="*/ 428626 h 1098404"/>
              <a:gd name="connsiteX4" fmla="*/ 2762384 w 3129096"/>
              <a:gd name="connsiteY4" fmla="*/ 428625 h 1098404"/>
              <a:gd name="connsiteX5" fmla="*/ 3119571 w 3129096"/>
              <a:gd name="connsiteY5" fmla="*/ 0 h 1098404"/>
              <a:gd name="connsiteX6" fmla="*/ 3038609 w 3129096"/>
              <a:gd name="connsiteY6" fmla="*/ 428625 h 1098404"/>
              <a:gd name="connsiteX7" fmla="*/ 3129096 w 3129096"/>
              <a:gd name="connsiteY7" fmla="*/ 428626 h 1098404"/>
              <a:gd name="connsiteX8" fmla="*/ 3129096 w 3129096"/>
              <a:gd name="connsiteY8" fmla="*/ 540256 h 1098404"/>
              <a:gd name="connsiteX9" fmla="*/ 3129096 w 3129096"/>
              <a:gd name="connsiteY9" fmla="*/ 540256 h 1098404"/>
              <a:gd name="connsiteX10" fmla="*/ 3129096 w 3129096"/>
              <a:gd name="connsiteY10" fmla="*/ 707700 h 1098404"/>
              <a:gd name="connsiteX11" fmla="*/ 3129096 w 3129096"/>
              <a:gd name="connsiteY11" fmla="*/ 1098404 h 1098404"/>
              <a:gd name="connsiteX12" fmla="*/ 1190813 w 3129096"/>
              <a:gd name="connsiteY12" fmla="*/ 1098404 h 1098404"/>
              <a:gd name="connsiteX13" fmla="*/ 360120 w 3129096"/>
              <a:gd name="connsiteY13" fmla="*/ 1098404 h 1098404"/>
              <a:gd name="connsiteX14" fmla="*/ 360120 w 3129096"/>
              <a:gd name="connsiteY14" fmla="*/ 1098404 h 1098404"/>
              <a:gd name="connsiteX15" fmla="*/ 0 w 3129096"/>
              <a:gd name="connsiteY15" fmla="*/ 1092054 h 1098404"/>
              <a:gd name="connsiteX16" fmla="*/ 6350 w 3129096"/>
              <a:gd name="connsiteY16" fmla="*/ 425451 h 1098404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1190813 w 3129096"/>
              <a:gd name="connsiteY12" fmla="*/ 1098404 h 1107929"/>
              <a:gd name="connsiteX13" fmla="*/ 360120 w 3129096"/>
              <a:gd name="connsiteY13" fmla="*/ 1098404 h 1107929"/>
              <a:gd name="connsiteX14" fmla="*/ 360120 w 3129096"/>
              <a:gd name="connsiteY14" fmla="*/ 1098404 h 1107929"/>
              <a:gd name="connsiteX15" fmla="*/ 0 w 3129096"/>
              <a:gd name="connsiteY15" fmla="*/ 1107929 h 1107929"/>
              <a:gd name="connsiteX16" fmla="*/ 6350 w 3129096"/>
              <a:gd name="connsiteY16" fmla="*/ 425451 h 1107929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1190813 w 3129096"/>
              <a:gd name="connsiteY12" fmla="*/ 1098404 h 1107929"/>
              <a:gd name="connsiteX13" fmla="*/ 360120 w 3129096"/>
              <a:gd name="connsiteY13" fmla="*/ 1098404 h 1107929"/>
              <a:gd name="connsiteX14" fmla="*/ 0 w 3129096"/>
              <a:gd name="connsiteY14" fmla="*/ 1107929 h 1107929"/>
              <a:gd name="connsiteX15" fmla="*/ 6350 w 3129096"/>
              <a:gd name="connsiteY15" fmla="*/ 425451 h 1107929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360120 w 3129096"/>
              <a:gd name="connsiteY12" fmla="*/ 1098404 h 1107929"/>
              <a:gd name="connsiteX13" fmla="*/ 0 w 3129096"/>
              <a:gd name="connsiteY13" fmla="*/ 1107929 h 1107929"/>
              <a:gd name="connsiteX14" fmla="*/ 6350 w 3129096"/>
              <a:gd name="connsiteY14" fmla="*/ 425451 h 110792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540256 h 1101579"/>
              <a:gd name="connsiteX10" fmla="*/ 3125921 w 3125921"/>
              <a:gd name="connsiteY10" fmla="*/ 707700 h 1101579"/>
              <a:gd name="connsiteX11" fmla="*/ 3125921 w 3125921"/>
              <a:gd name="connsiteY11" fmla="*/ 1098404 h 1101579"/>
              <a:gd name="connsiteX12" fmla="*/ 356945 w 3125921"/>
              <a:gd name="connsiteY12" fmla="*/ 1098404 h 1101579"/>
              <a:gd name="connsiteX13" fmla="*/ 0 w 3125921"/>
              <a:gd name="connsiteY13" fmla="*/ 1101579 h 1101579"/>
              <a:gd name="connsiteX14" fmla="*/ 3175 w 3125921"/>
              <a:gd name="connsiteY14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540256 h 1101579"/>
              <a:gd name="connsiteX10" fmla="*/ 3125921 w 3125921"/>
              <a:gd name="connsiteY10" fmla="*/ 707700 h 1101579"/>
              <a:gd name="connsiteX11" fmla="*/ 3125921 w 3125921"/>
              <a:gd name="connsiteY11" fmla="*/ 1098404 h 1101579"/>
              <a:gd name="connsiteX12" fmla="*/ 0 w 3125921"/>
              <a:gd name="connsiteY12" fmla="*/ 1101579 h 1101579"/>
              <a:gd name="connsiteX13" fmla="*/ 3175 w 3125921"/>
              <a:gd name="connsiteY13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707700 h 1101579"/>
              <a:gd name="connsiteX10" fmla="*/ 3125921 w 3125921"/>
              <a:gd name="connsiteY10" fmla="*/ 1098404 h 1101579"/>
              <a:gd name="connsiteX11" fmla="*/ 0 w 3125921"/>
              <a:gd name="connsiteY11" fmla="*/ 1101579 h 1101579"/>
              <a:gd name="connsiteX12" fmla="*/ 3175 w 3125921"/>
              <a:gd name="connsiteY12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1098404 h 1101579"/>
              <a:gd name="connsiteX10" fmla="*/ 0 w 3125921"/>
              <a:gd name="connsiteY10" fmla="*/ 1101579 h 1101579"/>
              <a:gd name="connsiteX11" fmla="*/ 3175 w 3125921"/>
              <a:gd name="connsiteY11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1098404 h 1101579"/>
              <a:gd name="connsiteX9" fmla="*/ 0 w 3125921"/>
              <a:gd name="connsiteY9" fmla="*/ 1101579 h 1101579"/>
              <a:gd name="connsiteX10" fmla="*/ 3175 w 3125921"/>
              <a:gd name="connsiteY10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517713 w 3125921"/>
              <a:gd name="connsiteY3" fmla="*/ 425451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1098404 h 1101579"/>
              <a:gd name="connsiteX9" fmla="*/ 0 w 3125921"/>
              <a:gd name="connsiteY9" fmla="*/ 1101579 h 1101579"/>
              <a:gd name="connsiteX10" fmla="*/ 3175 w 3125921"/>
              <a:gd name="connsiteY10" fmla="*/ 425451 h 1101579"/>
              <a:gd name="connsiteX0" fmla="*/ 385 w 3123131"/>
              <a:gd name="connsiteY0" fmla="*/ 425451 h 1098404"/>
              <a:gd name="connsiteX1" fmla="*/ 196992 w 3123131"/>
              <a:gd name="connsiteY1" fmla="*/ 428626 h 1098404"/>
              <a:gd name="connsiteX2" fmla="*/ 173640 w 3123131"/>
              <a:gd name="connsiteY2" fmla="*/ 1870 h 1098404"/>
              <a:gd name="connsiteX3" fmla="*/ 514923 w 3123131"/>
              <a:gd name="connsiteY3" fmla="*/ 425451 h 1098404"/>
              <a:gd name="connsiteX4" fmla="*/ 2756419 w 3123131"/>
              <a:gd name="connsiteY4" fmla="*/ 428625 h 1098404"/>
              <a:gd name="connsiteX5" fmla="*/ 3113606 w 3123131"/>
              <a:gd name="connsiteY5" fmla="*/ 0 h 1098404"/>
              <a:gd name="connsiteX6" fmla="*/ 3032644 w 3123131"/>
              <a:gd name="connsiteY6" fmla="*/ 428625 h 1098404"/>
              <a:gd name="connsiteX7" fmla="*/ 3123131 w 3123131"/>
              <a:gd name="connsiteY7" fmla="*/ 428626 h 1098404"/>
              <a:gd name="connsiteX8" fmla="*/ 3123131 w 3123131"/>
              <a:gd name="connsiteY8" fmla="*/ 1098404 h 1098404"/>
              <a:gd name="connsiteX9" fmla="*/ 3560 w 3123131"/>
              <a:gd name="connsiteY9" fmla="*/ 1095229 h 1098404"/>
              <a:gd name="connsiteX10" fmla="*/ 385 w 3123131"/>
              <a:gd name="connsiteY10" fmla="*/ 425451 h 109840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104081 w 3123131"/>
              <a:gd name="connsiteY5" fmla="*/ 26705 h 1096534"/>
              <a:gd name="connsiteX6" fmla="*/ 3032644 w 3123131"/>
              <a:gd name="connsiteY6" fmla="*/ 426755 h 1096534"/>
              <a:gd name="connsiteX7" fmla="*/ 3123131 w 3123131"/>
              <a:gd name="connsiteY7" fmla="*/ 426756 h 1096534"/>
              <a:gd name="connsiteX8" fmla="*/ 3123131 w 3123131"/>
              <a:gd name="connsiteY8" fmla="*/ 1096534 h 1096534"/>
              <a:gd name="connsiteX9" fmla="*/ 3560 w 3123131"/>
              <a:gd name="connsiteY9" fmla="*/ 1093359 h 1096534"/>
              <a:gd name="connsiteX10" fmla="*/ 385 w 3123131"/>
              <a:gd name="connsiteY10" fmla="*/ 423581 h 109653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072331 w 3123131"/>
              <a:gd name="connsiteY5" fmla="*/ 23530 h 1096534"/>
              <a:gd name="connsiteX6" fmla="*/ 3032644 w 3123131"/>
              <a:gd name="connsiteY6" fmla="*/ 426755 h 1096534"/>
              <a:gd name="connsiteX7" fmla="*/ 3123131 w 3123131"/>
              <a:gd name="connsiteY7" fmla="*/ 426756 h 1096534"/>
              <a:gd name="connsiteX8" fmla="*/ 3123131 w 3123131"/>
              <a:gd name="connsiteY8" fmla="*/ 1096534 h 1096534"/>
              <a:gd name="connsiteX9" fmla="*/ 3560 w 3123131"/>
              <a:gd name="connsiteY9" fmla="*/ 1093359 h 1096534"/>
              <a:gd name="connsiteX10" fmla="*/ 385 w 3123131"/>
              <a:gd name="connsiteY10" fmla="*/ 423581 h 109653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032644 w 3123131"/>
              <a:gd name="connsiteY5" fmla="*/ 426755 h 1096534"/>
              <a:gd name="connsiteX6" fmla="*/ 3123131 w 3123131"/>
              <a:gd name="connsiteY6" fmla="*/ 426756 h 1096534"/>
              <a:gd name="connsiteX7" fmla="*/ 3123131 w 3123131"/>
              <a:gd name="connsiteY7" fmla="*/ 1096534 h 1096534"/>
              <a:gd name="connsiteX8" fmla="*/ 3560 w 3123131"/>
              <a:gd name="connsiteY8" fmla="*/ 1093359 h 1096534"/>
              <a:gd name="connsiteX9" fmla="*/ 385 w 3123131"/>
              <a:gd name="connsiteY9" fmla="*/ 423581 h 109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131" h="1096534">
                <a:moveTo>
                  <a:pt x="385" y="423581"/>
                </a:moveTo>
                <a:lnTo>
                  <a:pt x="196992" y="426756"/>
                </a:lnTo>
                <a:lnTo>
                  <a:pt x="173640" y="0"/>
                </a:lnTo>
                <a:lnTo>
                  <a:pt x="514923" y="423581"/>
                </a:lnTo>
                <a:lnTo>
                  <a:pt x="2756419" y="426755"/>
                </a:lnTo>
                <a:lnTo>
                  <a:pt x="3032644" y="426755"/>
                </a:lnTo>
                <a:lnTo>
                  <a:pt x="3123131" y="426756"/>
                </a:lnTo>
                <a:lnTo>
                  <a:pt x="3123131" y="1096534"/>
                </a:lnTo>
                <a:lnTo>
                  <a:pt x="3560" y="1093359"/>
                </a:lnTo>
                <a:cubicBezTo>
                  <a:pt x="5677" y="871158"/>
                  <a:pt x="-1732" y="645782"/>
                  <a:pt x="385" y="423581"/>
                </a:cubicBezTo>
                <a:close/>
              </a:path>
            </a:pathLst>
          </a:cu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tIns="432000" rtlCol="0" anchor="ctr"/>
          <a:lstStyle/>
          <a:p>
            <a:pPr algn="ctr"/>
            <a:r>
              <a:rPr lang="en-US" b="1" dirty="0" smtClean="0"/>
              <a:t>Functional Tests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67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 animBg="1"/>
      <p:bldP spid="27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1460824"/>
          </a:xfrm>
        </p:spPr>
        <p:txBody>
          <a:bodyPr/>
          <a:lstStyle/>
          <a:p>
            <a:r>
              <a:rPr lang="en-US" noProof="0" dirty="0" smtClean="0"/>
              <a:t>Wolfgang Gottesheim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3126" y="1573514"/>
            <a:ext cx="5847066" cy="2150364"/>
          </a:xfrm>
        </p:spPr>
        <p:txBody>
          <a:bodyPr/>
          <a:lstStyle/>
          <a:p>
            <a:r>
              <a:rPr lang="en-US" noProof="0" dirty="0"/>
              <a:t>Free </a:t>
            </a:r>
            <a:r>
              <a:rPr lang="en-US" noProof="0" dirty="0" smtClean="0"/>
              <a:t>Tools: http</a:t>
            </a:r>
            <a:r>
              <a:rPr lang="en-US" noProof="0" dirty="0" smtClean="0"/>
              <a:t>://bit.ly/dttrial</a:t>
            </a:r>
          </a:p>
          <a:p>
            <a:r>
              <a:rPr lang="en-US" noProof="0" dirty="0" smtClean="0"/>
              <a:t>Follow me </a:t>
            </a:r>
            <a:r>
              <a:rPr lang="en-US" noProof="0" dirty="0" smtClean="0"/>
              <a:t>@</a:t>
            </a:r>
            <a:r>
              <a:rPr lang="en-US" noProof="0" dirty="0" err="1" smtClean="0"/>
              <a:t>gottesheim</a:t>
            </a:r>
            <a:endParaRPr lang="en-US" noProof="0" dirty="0" smtClean="0"/>
          </a:p>
          <a:p>
            <a:r>
              <a:rPr lang="en-US" noProof="0" dirty="0" smtClean="0"/>
              <a:t>Email me </a:t>
            </a:r>
            <a:r>
              <a:rPr lang="en-US" noProof="0" dirty="0" smtClean="0"/>
              <a:t>wolfgang.Gottesheim@dynatrace.com</a:t>
            </a:r>
            <a:endParaRPr lang="en-US" noProof="0" dirty="0" smtClean="0"/>
          </a:p>
          <a:p>
            <a:pPr algn="r"/>
            <a:r>
              <a:rPr lang="en-US" noProof="0" dirty="0" smtClean="0"/>
              <a:t>http://blog.dynatrace.com</a:t>
            </a:r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131590"/>
            <a:ext cx="165354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6" y="-1523813"/>
            <a:ext cx="9145096" cy="6679833"/>
          </a:xfrm>
        </p:spPr>
      </p:pic>
      <p:sp>
        <p:nvSpPr>
          <p:cNvPr id="6" name="TextBox 5"/>
          <p:cNvSpPr txBox="1"/>
          <p:nvPr/>
        </p:nvSpPr>
        <p:spPr>
          <a:xfrm>
            <a:off x="6954768" y="3939902"/>
            <a:ext cx="216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de-DE" sz="8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</a:t>
            </a:r>
            <a:endParaRPr lang="de-AT" sz="80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6"/>
            <a:ext cx="9123804" cy="5139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520" y="-9254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de-DE" sz="8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</a:t>
            </a:r>
            <a:endParaRPr lang="de-AT" sz="80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2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form_2013_Template_16_9">
  <a:themeElements>
    <a:clrScheme name="Dynatrace">
      <a:dk1>
        <a:srgbClr val="312F31"/>
      </a:dk1>
      <a:lt1>
        <a:srgbClr val="FFFFFF"/>
      </a:lt1>
      <a:dk2>
        <a:srgbClr val="373A36"/>
      </a:dk2>
      <a:lt2>
        <a:srgbClr val="FFFFFF"/>
      </a:lt2>
      <a:accent1>
        <a:srgbClr val="0090B6"/>
      </a:accent1>
      <a:accent2>
        <a:srgbClr val="DE5D5A"/>
      </a:accent2>
      <a:accent3>
        <a:srgbClr val="6EA634"/>
      </a:accent3>
      <a:accent4>
        <a:srgbClr val="FF9657"/>
      </a:accent4>
      <a:accent5>
        <a:srgbClr val="2B5C74"/>
      </a:accent5>
      <a:accent6>
        <a:srgbClr val="D8D8D8"/>
      </a:accent6>
      <a:hlink>
        <a:srgbClr val="0090B6"/>
      </a:hlink>
      <a:folHlink>
        <a:srgbClr val="6EA634"/>
      </a:folHlink>
    </a:clrScheme>
    <a:fontScheme name="Compuwar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5400000" scaled="1"/>
        </a:gra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/>
        </a:defPPr>
      </a:lstStyle>
    </a:spDef>
    <a:lnDef>
      <a:spPr>
        <a:ln>
          <a:solidFill>
            <a:schemeClr val="tx1">
              <a:lumMod val="90000"/>
              <a:lumOff val="1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8600" indent="-228600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PM_16x9_Corporate_R.potx" id="{50E3A55A-45D8-4432-AAC1-A0D9CCD82F0B}" vid="{FC8B8A60-18D2-4B21-BB63-BBE6D802244E}"/>
    </a:ext>
  </a:extLst>
</a:theme>
</file>

<file path=ppt/theme/theme3.xml><?xml version="1.0" encoding="utf-8"?>
<a:theme xmlns:a="http://schemas.openxmlformats.org/drawingml/2006/main" name="Perform_2013_Template_16_9">
  <a:themeElements>
    <a:clrScheme name="Dynatrace">
      <a:dk1>
        <a:srgbClr val="312F31"/>
      </a:dk1>
      <a:lt1>
        <a:srgbClr val="FFFFFF"/>
      </a:lt1>
      <a:dk2>
        <a:srgbClr val="373A36"/>
      </a:dk2>
      <a:lt2>
        <a:srgbClr val="FFFFFF"/>
      </a:lt2>
      <a:accent1>
        <a:srgbClr val="0090B6"/>
      </a:accent1>
      <a:accent2>
        <a:srgbClr val="DE5D5A"/>
      </a:accent2>
      <a:accent3>
        <a:srgbClr val="6EA634"/>
      </a:accent3>
      <a:accent4>
        <a:srgbClr val="FF9657"/>
      </a:accent4>
      <a:accent5>
        <a:srgbClr val="2B5C74"/>
      </a:accent5>
      <a:accent6>
        <a:srgbClr val="D8D8D8"/>
      </a:accent6>
      <a:hlink>
        <a:srgbClr val="0090B6"/>
      </a:hlink>
      <a:folHlink>
        <a:srgbClr val="6EA634"/>
      </a:folHlink>
    </a:clrScheme>
    <a:fontScheme name="Compuwar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5400000" scaled="1"/>
        </a:gra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/>
        </a:defPPr>
      </a:lstStyle>
    </a:spDef>
    <a:lnDef>
      <a:spPr>
        <a:ln>
          <a:solidFill>
            <a:schemeClr val="tx1">
              <a:lumMod val="90000"/>
              <a:lumOff val="1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8600" indent="-228600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PM_16x9_Corporate_R.potx" id="{50E3A55A-45D8-4432-AAC1-A0D9CCD82F0B}" vid="{FC8B8A60-18D2-4B21-BB63-BBE6D802244E}"/>
    </a:ext>
  </a:extLst>
</a:theme>
</file>

<file path=ppt/theme/theme4.xml><?xml version="1.0" encoding="utf-8"?>
<a:theme xmlns:a="http://schemas.openxmlformats.org/drawingml/2006/main" name="2_Perform_2013_Template_16_9">
  <a:themeElements>
    <a:clrScheme name="Dynatrace">
      <a:dk1>
        <a:srgbClr val="312F31"/>
      </a:dk1>
      <a:lt1>
        <a:srgbClr val="FFFFFF"/>
      </a:lt1>
      <a:dk2>
        <a:srgbClr val="373A36"/>
      </a:dk2>
      <a:lt2>
        <a:srgbClr val="FFFFFF"/>
      </a:lt2>
      <a:accent1>
        <a:srgbClr val="0090B6"/>
      </a:accent1>
      <a:accent2>
        <a:srgbClr val="DE5D5A"/>
      </a:accent2>
      <a:accent3>
        <a:srgbClr val="6EA634"/>
      </a:accent3>
      <a:accent4>
        <a:srgbClr val="FF9657"/>
      </a:accent4>
      <a:accent5>
        <a:srgbClr val="2B5C74"/>
      </a:accent5>
      <a:accent6>
        <a:srgbClr val="D8D8D8"/>
      </a:accent6>
      <a:hlink>
        <a:srgbClr val="0090B6"/>
      </a:hlink>
      <a:folHlink>
        <a:srgbClr val="6EA634"/>
      </a:folHlink>
    </a:clrScheme>
    <a:fontScheme name="Compuwar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5400000" scaled="1"/>
        </a:gra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/>
        </a:defPPr>
      </a:lstStyle>
    </a:spDef>
    <a:lnDef>
      <a:spPr>
        <a:ln>
          <a:solidFill>
            <a:schemeClr val="tx1">
              <a:lumMod val="90000"/>
              <a:lumOff val="1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8600" indent="-228600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PM_16x9_Corporate_R.potx" id="{50E3A55A-45D8-4432-AAC1-A0D9CCD82F0B}" vid="{FC8B8A60-18D2-4B21-BB63-BBE6D802244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1553</Words>
  <Application>Microsoft Office PowerPoint</Application>
  <PresentationFormat>On-screen Show (16:9)</PresentationFormat>
  <Paragraphs>402</Paragraphs>
  <Slides>73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8" baseType="lpstr">
      <vt:lpstr>ＭＳ Ｐゴシック</vt:lpstr>
      <vt:lpstr>ＭＳ Ｐゴシック</vt:lpstr>
      <vt:lpstr>Arial</vt:lpstr>
      <vt:lpstr>Calibri</vt:lpstr>
      <vt:lpstr>Courier New</vt:lpstr>
      <vt:lpstr>Interstate</vt:lpstr>
      <vt:lpstr>Interstate-Bold</vt:lpstr>
      <vt:lpstr>Interstate-Regular</vt:lpstr>
      <vt:lpstr>Lucida Sans Unicode</vt:lpstr>
      <vt:lpstr>Open Sans</vt:lpstr>
      <vt:lpstr>Times New Roman</vt:lpstr>
      <vt:lpstr>Custom Design</vt:lpstr>
      <vt:lpstr>1_Perform_2013_Template_16_9</vt:lpstr>
      <vt:lpstr>Perform_2013_Template_16_9</vt:lpstr>
      <vt:lpstr>2_Perform_2013_Template_16_9</vt:lpstr>
      <vt:lpstr>Challenges, Benefits and  Best Practices of  Performance Focused DevOps </vt:lpstr>
      <vt:lpstr>PowerPoint Presentation</vt:lpstr>
      <vt:lpstr>When do we find performance problems?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Operations tells Developers…</vt:lpstr>
      <vt:lpstr>What Developers would like to know</vt:lpstr>
      <vt:lpstr>What Developers would like to know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Broaden the View</vt:lpstr>
      <vt:lpstr>PowerPoint Presentation</vt:lpstr>
      <vt:lpstr>But…</vt:lpstr>
      <vt:lpstr>PowerPoint Presentation</vt:lpstr>
      <vt:lpstr>PowerPoint Presentation</vt:lpstr>
      <vt:lpstr>Starting from…</vt:lpstr>
      <vt:lpstr>…or maybe…</vt:lpstr>
      <vt:lpstr>We want to get to…</vt:lpstr>
      <vt:lpstr>PowerPoint Presentation</vt:lpstr>
      <vt:lpstr>Queues and Pools</vt:lpstr>
      <vt:lpstr>Online Banking: Slow Balance Check</vt:lpstr>
      <vt:lpstr>#1: Time Spent in IIS?</vt:lpstr>
      <vt:lpstr>#2: SQL Executions!</vt:lpstr>
      <vt:lpstr>#2: SQL Executions! continued …</vt:lpstr>
      <vt:lpstr>Lessons Learned!</vt:lpstr>
      <vt:lpstr>Helpful Metrics</vt:lpstr>
      <vt:lpstr>PowerPoint Presentation</vt:lpstr>
      <vt:lpstr>Mobile Landing Page of Super Bowl Ad</vt:lpstr>
      <vt:lpstr>m.store.com redirects to www.store.com</vt:lpstr>
      <vt:lpstr>Fifa.com during Worldcup</vt:lpstr>
      <vt:lpstr>Helpful Metrics</vt:lpstr>
      <vt:lpstr>PowerPoint Presentation</vt:lpstr>
      <vt:lpstr>Requirement: We need a report</vt:lpstr>
      <vt:lpstr>Using Hibernate results in 4k+ SQL Statements to display 3 items!</vt:lpstr>
      <vt:lpstr>Helpful Metrics</vt:lpstr>
      <vt:lpstr>PowerPoint Presentation</vt:lpstr>
      <vt:lpstr>Online Bank: Transaction History CSV Download!</vt:lpstr>
      <vt:lpstr>Online Store: Rendering Search Result</vt:lpstr>
      <vt:lpstr>Helpful Metrics</vt:lpstr>
      <vt:lpstr>PowerPoint Presentation</vt:lpstr>
      <vt:lpstr>Project: Online Room Reservation System</vt:lpstr>
      <vt:lpstr>Developers built own monitoring</vt:lpstr>
      <vt:lpstr>#1: Loading too much data</vt:lpstr>
      <vt:lpstr>#2: On individual connections</vt:lpstr>
      <vt:lpstr>#3: Putting all data in temp Hashtable</vt:lpstr>
      <vt:lpstr>Lesson Learned</vt:lpstr>
      <vt:lpstr>Helpful Metrics</vt:lpstr>
      <vt:lpstr>PowerPoint Presentation</vt:lpstr>
      <vt:lpstr>PERFORMANCE as part of our Continuous Delivery Process</vt:lpstr>
      <vt:lpstr>Remember: Use Tools to measure…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into Test Automation</vt:lpstr>
      <vt:lpstr>And in your Pipeline</vt:lpstr>
      <vt:lpstr>Wolfgang Gottesheim</vt:lpstr>
    </vt:vector>
  </TitlesOfParts>
  <Company>Compuware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Gottesheim, Wolfgang</cp:lastModifiedBy>
  <cp:revision>127</cp:revision>
  <dcterms:created xsi:type="dcterms:W3CDTF">2014-10-01T05:50:41Z</dcterms:created>
  <dcterms:modified xsi:type="dcterms:W3CDTF">2015-02-01T16:34:48Z</dcterms:modified>
</cp:coreProperties>
</file>